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409b000038b_11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409b000038b_1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409b000038b_1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409b000038b_1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409b000038b_0_9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409b000038b_0_9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409b000038b_9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409b000038b_9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409b000038b_0_4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409b000038b_0_4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409b000038b_0_9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409b000038b_0_9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g409b000038b_0_91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(g409b000038b_7_0)">
  <p:cSld name="Generated (g409b000038b_7_0)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 txBox="1"/>
          <p:nvPr>
            <p:ph idx="1" type="body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/>
        </p:txBody>
      </p:sp>
      <p:sp>
        <p:nvSpPr>
          <p:cNvPr id="44" name="Google Shape;44;p11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/>
          <p:nvPr>
            <p:ph hasCustomPrompt="1" type="title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7" name="Google Shape;47;p12"/>
          <p:cNvSpPr txBox="1"/>
          <p:nvPr>
            <p:ph idx="1" type="body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48" name="Google Shape;48;p12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" showMasterSp="0">
  <p:cSld name="2_Title">
    <p:bg>
      <p:bgPr>
        <a:solidFill>
          <a:schemeClr val="dk1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Verve dark blue.png" id="52" name="Google Shape;52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797138" y="6532008"/>
            <a:ext cx="230596" cy="1906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 txBox="1"/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/>
        </p:txBody>
      </p:sp>
      <p:sp>
        <p:nvSpPr>
          <p:cNvPr id="12" name="Google Shape;12;p3"/>
          <p:cNvSpPr txBox="1"/>
          <p:nvPr>
            <p:ph idx="1" type="subTitle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13" name="Google Shape;13;p3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/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Google Shape;16;p4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/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9" name="Google Shape;19;p5"/>
          <p:cNvSpPr txBox="1"/>
          <p:nvPr>
            <p:ph idx="1" type="body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/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23" name="Google Shape;23;p6"/>
          <p:cNvSpPr txBox="1"/>
          <p:nvPr>
            <p:ph idx="1" type="body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49250" lvl="0" marL="45720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24" name="Google Shape;24;p6"/>
          <p:cNvSpPr txBox="1"/>
          <p:nvPr>
            <p:ph idx="2" type="body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49250" lvl="0" marL="45720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25" name="Google Shape;25;p6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/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28" name="Google Shape;28;p7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/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31" name="Google Shape;31;p8"/>
          <p:cNvSpPr txBox="1"/>
          <p:nvPr>
            <p:ph idx="1" type="body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2" name="Google Shape;32;p8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/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35" name="Google Shape;35;p9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10"/>
          <p:cNvSpPr txBox="1"/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  <p:sp>
        <p:nvSpPr>
          <p:cNvPr id="39" name="Google Shape;39;p10"/>
          <p:cNvSpPr txBox="1"/>
          <p:nvPr>
            <p:ph idx="1" type="subTitle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0" name="Google Shape;40;p10"/>
          <p:cNvSpPr txBox="1"/>
          <p:nvPr>
            <p:ph idx="2" type="body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41" name="Google Shape;41;p10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indent="-3492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indent="-3492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indent="-3492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indent="-3492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indent="-3492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indent="-3492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indent="-3492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indent="-3492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5.jpg"/><Relationship Id="rId5" Type="http://schemas.openxmlformats.org/officeDocument/2006/relationships/image" Target="../media/image7.png"/><Relationship Id="rId6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riends laughing around a cafe table playing and holding collectible cards." id="57" name="Google Shape;57;p15"/>
          <p:cNvPicPr preferRelativeResize="0"/>
          <p:nvPr/>
        </p:nvPicPr>
        <p:blipFill rotWithShape="1">
          <a:blip r:embed="rId4">
            <a:alphaModFix/>
          </a:blip>
          <a:srcRect b="16875" l="0" r="0" t="16869"/>
          <a:stretch/>
        </p:blipFill>
        <p:spPr>
          <a:xfrm>
            <a:off x="304800" y="238125"/>
            <a:ext cx="11582400" cy="4286400"/>
          </a:xfrm>
          <a:prstGeom prst="roundRect">
            <a:avLst>
              <a:gd fmla="val 17777" name="adj"/>
            </a:avLst>
          </a:prstGeom>
          <a:noFill/>
          <a:ln>
            <a:noFill/>
          </a:ln>
        </p:spPr>
      </p:pic>
      <p:sp>
        <p:nvSpPr>
          <p:cNvPr id="58" name="Google Shape;58;p15"/>
          <p:cNvSpPr txBox="1"/>
          <p:nvPr/>
        </p:nvSpPr>
        <p:spPr>
          <a:xfrm>
            <a:off x="571500" y="4762500"/>
            <a:ext cx="11049000" cy="1524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700">
                <a:solidFill>
                  <a:srgbClr val="060723"/>
                </a:solidFill>
                <a:latin typeface="Arial"/>
                <a:ea typeface="Arial"/>
                <a:cs typeface="Arial"/>
                <a:sym typeface="Arial"/>
              </a:rPr>
              <a:t>Generational Shift in US Collectibles Search Intent</a:t>
            </a:r>
            <a:endParaRPr b="1" i="0" sz="2700">
              <a:solidFill>
                <a:srgbClr val="06072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0" i="0" lang="en" sz="1300">
                <a:solidFill>
                  <a:srgbClr val="5A5D61"/>
                </a:solidFill>
                <a:latin typeface="Arial"/>
                <a:ea typeface="Arial"/>
                <a:cs typeface="Arial"/>
                <a:sym typeface="Arial"/>
              </a:rPr>
              <a:t>Gen Z vs. </a:t>
            </a:r>
            <a:r>
              <a:rPr lang="en" sz="1300">
                <a:solidFill>
                  <a:srgbClr val="5A5D61"/>
                </a:solidFill>
              </a:rPr>
              <a:t>Millenials/GenX</a:t>
            </a:r>
            <a:r>
              <a:rPr b="0" i="0" lang="en" sz="1300">
                <a:solidFill>
                  <a:srgbClr val="5A5D61"/>
                </a:solidFill>
                <a:latin typeface="Arial"/>
                <a:ea typeface="Arial"/>
                <a:cs typeface="Arial"/>
                <a:sym typeface="Arial"/>
              </a:rPr>
              <a:t> Cohorts</a:t>
            </a:r>
            <a:endParaRPr b="0" i="0" sz="1300">
              <a:solidFill>
                <a:srgbClr val="5A5D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" name="Google Shape;59;p15"/>
          <p:cNvPicPr preferRelativeResize="0"/>
          <p:nvPr/>
        </p:nvPicPr>
        <p:blipFill rotWithShape="1">
          <a:blip r:embed="rId5">
            <a:alphaModFix/>
          </a:blip>
          <a:srcRect b="456" l="0" r="0" t="456"/>
          <a:stretch/>
        </p:blipFill>
        <p:spPr>
          <a:xfrm>
            <a:off x="114300" y="6524625"/>
            <a:ext cx="2307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5"/>
          <p:cNvPicPr preferRelativeResize="0"/>
          <p:nvPr/>
        </p:nvPicPr>
        <p:blipFill rotWithShape="1">
          <a:blip r:embed="rId6">
            <a:alphaModFix/>
          </a:blip>
          <a:srcRect b="50" l="0" r="0" t="50"/>
          <a:stretch/>
        </p:blipFill>
        <p:spPr>
          <a:xfrm>
            <a:off x="7604875" y="365375"/>
            <a:ext cx="4015800" cy="95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" name="Google Shape;66;p16"/>
          <p:cNvGrpSpPr/>
          <p:nvPr/>
        </p:nvGrpSpPr>
        <p:grpSpPr>
          <a:xfrm>
            <a:off x="5451000" y="1225859"/>
            <a:ext cx="6477000" cy="5048098"/>
            <a:chOff x="5334000" y="571500"/>
            <a:chExt cx="6477000" cy="5334000"/>
          </a:xfrm>
        </p:grpSpPr>
        <p:sp>
          <p:nvSpPr>
            <p:cNvPr id="67" name="Google Shape;67;p16"/>
            <p:cNvSpPr/>
            <p:nvPr/>
          </p:nvSpPr>
          <p:spPr>
            <a:xfrm>
              <a:off x="5334000" y="571500"/>
              <a:ext cx="6477000" cy="5334000"/>
            </a:xfrm>
            <a:prstGeom prst="roundRect">
              <a:avLst>
                <a:gd fmla="val 4285" name="adj"/>
              </a:avLst>
            </a:prstGeom>
            <a:solidFill>
              <a:srgbClr val="F4F6F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68" name="Google Shape;68;p16"/>
            <p:cNvGrpSpPr/>
            <p:nvPr/>
          </p:nvGrpSpPr>
          <p:grpSpPr>
            <a:xfrm>
              <a:off x="5572125" y="904875"/>
              <a:ext cx="5857875" cy="3933975"/>
              <a:chOff x="5572125" y="904875"/>
              <a:chExt cx="5857875" cy="3933975"/>
            </a:xfrm>
          </p:grpSpPr>
          <p:grpSp>
            <p:nvGrpSpPr>
              <p:cNvPr id="69" name="Google Shape;69;p16"/>
              <p:cNvGrpSpPr/>
              <p:nvPr/>
            </p:nvGrpSpPr>
            <p:grpSpPr>
              <a:xfrm>
                <a:off x="5715000" y="904875"/>
                <a:ext cx="5715000" cy="333300"/>
                <a:chOff x="0" y="0"/>
                <a:chExt cx="5715000" cy="333300"/>
              </a:xfrm>
            </p:grpSpPr>
            <p:sp>
              <p:nvSpPr>
                <p:cNvPr id="70" name="Google Shape;70;p16"/>
                <p:cNvSpPr/>
                <p:nvPr/>
              </p:nvSpPr>
              <p:spPr>
                <a:xfrm>
                  <a:off x="0" y="0"/>
                  <a:ext cx="5715000" cy="333300"/>
                </a:xfrm>
                <a:prstGeom prst="rect">
                  <a:avLst/>
                </a:prstGeom>
                <a:solidFill>
                  <a:srgbClr val="000000">
                    <a:alpha val="0"/>
                  </a:srgbClr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1" name="Google Shape;71;p16"/>
                <p:cNvSpPr txBox="1"/>
                <p:nvPr/>
              </p:nvSpPr>
              <p:spPr>
                <a:xfrm>
                  <a:off x="0" y="0"/>
                  <a:ext cx="5715000" cy="3333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" sz="1300">
                      <a:solidFill>
                        <a:srgbClr val="060723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Share of Search Ranking — Gen Z</a:t>
                  </a:r>
                  <a:endParaRPr b="1" sz="1300">
                    <a:solidFill>
                      <a:srgbClr val="060723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2" name="Google Shape;72;p16"/>
              <p:cNvGrpSpPr/>
              <p:nvPr/>
            </p:nvGrpSpPr>
            <p:grpSpPr>
              <a:xfrm>
                <a:off x="5572125" y="1333500"/>
                <a:ext cx="5238750" cy="247800"/>
                <a:chOff x="0" y="0"/>
                <a:chExt cx="5238750" cy="247800"/>
              </a:xfrm>
            </p:grpSpPr>
            <p:sp>
              <p:nvSpPr>
                <p:cNvPr id="73" name="Google Shape;73;p16"/>
                <p:cNvSpPr/>
                <p:nvPr/>
              </p:nvSpPr>
              <p:spPr>
                <a:xfrm>
                  <a:off x="0" y="0"/>
                  <a:ext cx="1285800" cy="247800"/>
                </a:xfrm>
                <a:prstGeom prst="rect">
                  <a:avLst/>
                </a:prstGeom>
                <a:solidFill>
                  <a:srgbClr val="000000">
                    <a:alpha val="0"/>
                  </a:srgbClr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4" name="Google Shape;74;p16"/>
                <p:cNvSpPr txBox="1"/>
                <p:nvPr/>
              </p:nvSpPr>
              <p:spPr>
                <a:xfrm>
                  <a:off x="0" y="0"/>
                  <a:ext cx="1285800" cy="24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" sz="1100">
                      <a:solidFill>
                        <a:srgbClr val="060723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Labubu</a:t>
                  </a:r>
                  <a:endParaRPr b="1" sz="1100">
                    <a:solidFill>
                      <a:srgbClr val="060723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" name="Google Shape;75;p16"/>
                <p:cNvSpPr/>
                <p:nvPr/>
              </p:nvSpPr>
              <p:spPr>
                <a:xfrm>
                  <a:off x="1333500" y="57150"/>
                  <a:ext cx="3238500" cy="133500"/>
                </a:xfrm>
                <a:prstGeom prst="roundRect">
                  <a:avLst>
                    <a:gd fmla="val 50000" name="adj"/>
                  </a:avLst>
                </a:prstGeom>
                <a:solidFill>
                  <a:srgbClr val="E2E8F0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6" name="Google Shape;76;p16"/>
                <p:cNvSpPr/>
                <p:nvPr/>
              </p:nvSpPr>
              <p:spPr>
                <a:xfrm>
                  <a:off x="1333500" y="57150"/>
                  <a:ext cx="3238500" cy="133500"/>
                </a:xfrm>
                <a:prstGeom prst="roundRect">
                  <a:avLst>
                    <a:gd fmla="val 50000" name="adj"/>
                  </a:avLst>
                </a:prstGeom>
                <a:solidFill>
                  <a:srgbClr val="7D97EB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7" name="Google Shape;77;p16"/>
                <p:cNvSpPr txBox="1"/>
                <p:nvPr/>
              </p:nvSpPr>
              <p:spPr>
                <a:xfrm>
                  <a:off x="4667250" y="0"/>
                  <a:ext cx="571500" cy="24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" sz="1050">
                      <a:solidFill>
                        <a:srgbClr val="7D97EB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36.7%</a:t>
                  </a:r>
                  <a:endParaRPr b="1" sz="1050">
                    <a:solidFill>
                      <a:srgbClr val="7D97EB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8" name="Google Shape;78;p16"/>
              <p:cNvGrpSpPr/>
              <p:nvPr/>
            </p:nvGrpSpPr>
            <p:grpSpPr>
              <a:xfrm>
                <a:off x="5572125" y="1695450"/>
                <a:ext cx="5124450" cy="247800"/>
                <a:chOff x="0" y="0"/>
                <a:chExt cx="5124450" cy="247800"/>
              </a:xfrm>
            </p:grpSpPr>
            <p:sp>
              <p:nvSpPr>
                <p:cNvPr id="79" name="Google Shape;79;p16"/>
                <p:cNvSpPr/>
                <p:nvPr/>
              </p:nvSpPr>
              <p:spPr>
                <a:xfrm>
                  <a:off x="0" y="0"/>
                  <a:ext cx="1285800" cy="247800"/>
                </a:xfrm>
                <a:prstGeom prst="rect">
                  <a:avLst/>
                </a:prstGeom>
                <a:solidFill>
                  <a:srgbClr val="000000">
                    <a:alpha val="0"/>
                  </a:srgbClr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" name="Google Shape;80;p16"/>
                <p:cNvSpPr txBox="1"/>
                <p:nvPr/>
              </p:nvSpPr>
              <p:spPr>
                <a:xfrm>
                  <a:off x="0" y="0"/>
                  <a:ext cx="1285800" cy="24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" sz="1100">
                      <a:solidFill>
                        <a:srgbClr val="060723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Funko Pop!</a:t>
                  </a:r>
                  <a:endParaRPr b="1" sz="1100">
                    <a:solidFill>
                      <a:srgbClr val="060723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" name="Google Shape;81;p16"/>
                <p:cNvSpPr/>
                <p:nvPr/>
              </p:nvSpPr>
              <p:spPr>
                <a:xfrm>
                  <a:off x="1333500" y="57150"/>
                  <a:ext cx="3238500" cy="133500"/>
                </a:xfrm>
                <a:prstGeom prst="roundRect">
                  <a:avLst>
                    <a:gd fmla="val 50000" name="adj"/>
                  </a:avLst>
                </a:prstGeom>
                <a:solidFill>
                  <a:srgbClr val="E2E8F0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" name="Google Shape;82;p16"/>
                <p:cNvSpPr/>
                <p:nvPr/>
              </p:nvSpPr>
              <p:spPr>
                <a:xfrm>
                  <a:off x="1333500" y="57150"/>
                  <a:ext cx="3124200" cy="133500"/>
                </a:xfrm>
                <a:prstGeom prst="roundRect">
                  <a:avLst>
                    <a:gd fmla="val 50000" name="adj"/>
                  </a:avLst>
                </a:prstGeom>
                <a:solidFill>
                  <a:srgbClr val="AEA6F9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" name="Google Shape;83;p16"/>
                <p:cNvSpPr txBox="1"/>
                <p:nvPr/>
              </p:nvSpPr>
              <p:spPr>
                <a:xfrm>
                  <a:off x="4552950" y="0"/>
                  <a:ext cx="571500" cy="24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" sz="1050">
                      <a:solidFill>
                        <a:srgbClr val="AEA6F9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35.4%</a:t>
                  </a:r>
                  <a:endParaRPr b="1" sz="1050">
                    <a:solidFill>
                      <a:srgbClr val="AEA6F9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4" name="Google Shape;84;p16"/>
              <p:cNvGrpSpPr/>
              <p:nvPr/>
            </p:nvGrpSpPr>
            <p:grpSpPr>
              <a:xfrm>
                <a:off x="5572125" y="2057400"/>
                <a:ext cx="4572000" cy="247800"/>
                <a:chOff x="0" y="0"/>
                <a:chExt cx="4572000" cy="247800"/>
              </a:xfrm>
            </p:grpSpPr>
            <p:sp>
              <p:nvSpPr>
                <p:cNvPr id="85" name="Google Shape;85;p16"/>
                <p:cNvSpPr/>
                <p:nvPr/>
              </p:nvSpPr>
              <p:spPr>
                <a:xfrm>
                  <a:off x="0" y="0"/>
                  <a:ext cx="1285800" cy="247800"/>
                </a:xfrm>
                <a:prstGeom prst="rect">
                  <a:avLst/>
                </a:prstGeom>
                <a:solidFill>
                  <a:srgbClr val="000000">
                    <a:alpha val="0"/>
                  </a:srgbClr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" name="Google Shape;86;p16"/>
                <p:cNvSpPr txBox="1"/>
                <p:nvPr/>
              </p:nvSpPr>
              <p:spPr>
                <a:xfrm>
                  <a:off x="0" y="0"/>
                  <a:ext cx="1285800" cy="24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lang="en" sz="1100">
                      <a:solidFill>
                        <a:srgbClr val="5A5D6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Jelly Cat</a:t>
                  </a:r>
                  <a:endParaRPr b="0" sz="1100">
                    <a:solidFill>
                      <a:srgbClr val="5A5D6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" name="Google Shape;87;p16"/>
                <p:cNvSpPr/>
                <p:nvPr/>
              </p:nvSpPr>
              <p:spPr>
                <a:xfrm>
                  <a:off x="1333500" y="57150"/>
                  <a:ext cx="3238500" cy="133500"/>
                </a:xfrm>
                <a:prstGeom prst="roundRect">
                  <a:avLst>
                    <a:gd fmla="val 50000" name="adj"/>
                  </a:avLst>
                </a:prstGeom>
                <a:solidFill>
                  <a:srgbClr val="E2E8F0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" name="Google Shape;88;p16"/>
                <p:cNvSpPr/>
                <p:nvPr/>
              </p:nvSpPr>
              <p:spPr>
                <a:xfrm>
                  <a:off x="1333500" y="57150"/>
                  <a:ext cx="533400" cy="133500"/>
                </a:xfrm>
                <a:prstGeom prst="roundRect">
                  <a:avLst>
                    <a:gd fmla="val 50000" name="adj"/>
                  </a:avLst>
                </a:prstGeom>
                <a:solidFill>
                  <a:srgbClr val="CBD5E1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" name="Google Shape;89;p16"/>
                <p:cNvSpPr txBox="1"/>
                <p:nvPr/>
              </p:nvSpPr>
              <p:spPr>
                <a:xfrm>
                  <a:off x="1962150" y="0"/>
                  <a:ext cx="571500" cy="24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lang="en" sz="1000">
                      <a:solidFill>
                        <a:srgbClr val="5A5D6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6.1%</a:t>
                  </a:r>
                  <a:endParaRPr b="0" sz="1000">
                    <a:solidFill>
                      <a:srgbClr val="5A5D6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0" name="Google Shape;90;p16"/>
              <p:cNvGrpSpPr/>
              <p:nvPr/>
            </p:nvGrpSpPr>
            <p:grpSpPr>
              <a:xfrm>
                <a:off x="5572125" y="2419350"/>
                <a:ext cx="4572000" cy="247800"/>
                <a:chOff x="0" y="0"/>
                <a:chExt cx="4572000" cy="247800"/>
              </a:xfrm>
            </p:grpSpPr>
            <p:sp>
              <p:nvSpPr>
                <p:cNvPr id="91" name="Google Shape;91;p16"/>
                <p:cNvSpPr/>
                <p:nvPr/>
              </p:nvSpPr>
              <p:spPr>
                <a:xfrm>
                  <a:off x="0" y="0"/>
                  <a:ext cx="1285800" cy="247800"/>
                </a:xfrm>
                <a:prstGeom prst="rect">
                  <a:avLst/>
                </a:prstGeom>
                <a:solidFill>
                  <a:srgbClr val="000000">
                    <a:alpha val="0"/>
                  </a:srgbClr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" name="Google Shape;92;p16"/>
                <p:cNvSpPr txBox="1"/>
                <p:nvPr/>
              </p:nvSpPr>
              <p:spPr>
                <a:xfrm>
                  <a:off x="0" y="0"/>
                  <a:ext cx="1285800" cy="24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lang="en" sz="1100">
                      <a:solidFill>
                        <a:srgbClr val="5A5D6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Squishmallow</a:t>
                  </a:r>
                  <a:endParaRPr b="0" sz="1100">
                    <a:solidFill>
                      <a:srgbClr val="5A5D6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" name="Google Shape;93;p16"/>
                <p:cNvSpPr/>
                <p:nvPr/>
              </p:nvSpPr>
              <p:spPr>
                <a:xfrm>
                  <a:off x="1333500" y="57150"/>
                  <a:ext cx="3238500" cy="133500"/>
                </a:xfrm>
                <a:prstGeom prst="roundRect">
                  <a:avLst>
                    <a:gd fmla="val 50000" name="adj"/>
                  </a:avLst>
                </a:prstGeom>
                <a:solidFill>
                  <a:srgbClr val="E2E8F0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" name="Google Shape;94;p16"/>
                <p:cNvSpPr/>
                <p:nvPr/>
              </p:nvSpPr>
              <p:spPr>
                <a:xfrm>
                  <a:off x="1333500" y="57150"/>
                  <a:ext cx="466800" cy="133500"/>
                </a:xfrm>
                <a:prstGeom prst="roundRect">
                  <a:avLst>
                    <a:gd fmla="val 50000" name="adj"/>
                  </a:avLst>
                </a:prstGeom>
                <a:solidFill>
                  <a:srgbClr val="CBD5E1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" name="Google Shape;95;p16"/>
                <p:cNvSpPr txBox="1"/>
                <p:nvPr/>
              </p:nvSpPr>
              <p:spPr>
                <a:xfrm>
                  <a:off x="1895475" y="0"/>
                  <a:ext cx="571500" cy="24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lang="en" sz="1000">
                      <a:solidFill>
                        <a:srgbClr val="5A5D6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5.3%</a:t>
                  </a:r>
                  <a:endParaRPr b="0" sz="1000">
                    <a:solidFill>
                      <a:srgbClr val="5A5D6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6" name="Google Shape;96;p16"/>
              <p:cNvGrpSpPr/>
              <p:nvPr/>
            </p:nvGrpSpPr>
            <p:grpSpPr>
              <a:xfrm>
                <a:off x="5572125" y="2781300"/>
                <a:ext cx="4572000" cy="247800"/>
                <a:chOff x="0" y="0"/>
                <a:chExt cx="4572000" cy="247800"/>
              </a:xfrm>
            </p:grpSpPr>
            <p:sp>
              <p:nvSpPr>
                <p:cNvPr id="97" name="Google Shape;97;p16"/>
                <p:cNvSpPr/>
                <p:nvPr/>
              </p:nvSpPr>
              <p:spPr>
                <a:xfrm>
                  <a:off x="0" y="0"/>
                  <a:ext cx="1285800" cy="247800"/>
                </a:xfrm>
                <a:prstGeom prst="rect">
                  <a:avLst/>
                </a:prstGeom>
                <a:solidFill>
                  <a:srgbClr val="000000">
                    <a:alpha val="0"/>
                  </a:srgbClr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" name="Google Shape;98;p16"/>
                <p:cNvSpPr txBox="1"/>
                <p:nvPr/>
              </p:nvSpPr>
              <p:spPr>
                <a:xfrm>
                  <a:off x="0" y="0"/>
                  <a:ext cx="1285800" cy="24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lang="en" sz="1100">
                      <a:solidFill>
                        <a:srgbClr val="5A5D6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Pop Mart</a:t>
                  </a:r>
                  <a:endParaRPr b="0" sz="1100">
                    <a:solidFill>
                      <a:srgbClr val="5A5D6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" name="Google Shape;99;p16"/>
                <p:cNvSpPr/>
                <p:nvPr/>
              </p:nvSpPr>
              <p:spPr>
                <a:xfrm>
                  <a:off x="1333500" y="57150"/>
                  <a:ext cx="3238500" cy="133500"/>
                </a:xfrm>
                <a:prstGeom prst="roundRect">
                  <a:avLst>
                    <a:gd fmla="val 50000" name="adj"/>
                  </a:avLst>
                </a:prstGeom>
                <a:solidFill>
                  <a:srgbClr val="E2E8F0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" name="Google Shape;100;p16"/>
                <p:cNvSpPr/>
                <p:nvPr/>
              </p:nvSpPr>
              <p:spPr>
                <a:xfrm>
                  <a:off x="1333500" y="57150"/>
                  <a:ext cx="438300" cy="133500"/>
                </a:xfrm>
                <a:prstGeom prst="roundRect">
                  <a:avLst>
                    <a:gd fmla="val 50000" name="adj"/>
                  </a:avLst>
                </a:prstGeom>
                <a:solidFill>
                  <a:srgbClr val="CBD5E1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" name="Google Shape;101;p16"/>
                <p:cNvSpPr txBox="1"/>
                <p:nvPr/>
              </p:nvSpPr>
              <p:spPr>
                <a:xfrm>
                  <a:off x="1866900" y="0"/>
                  <a:ext cx="571500" cy="24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lang="en" sz="1000">
                      <a:solidFill>
                        <a:srgbClr val="5A5D6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5.0%</a:t>
                  </a:r>
                  <a:endParaRPr b="0" sz="1000">
                    <a:solidFill>
                      <a:srgbClr val="5A5D6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2" name="Google Shape;102;p16"/>
              <p:cNvGrpSpPr/>
              <p:nvPr/>
            </p:nvGrpSpPr>
            <p:grpSpPr>
              <a:xfrm>
                <a:off x="5572125" y="3143250"/>
                <a:ext cx="4572000" cy="247800"/>
                <a:chOff x="0" y="0"/>
                <a:chExt cx="4572000" cy="247800"/>
              </a:xfrm>
            </p:grpSpPr>
            <p:sp>
              <p:nvSpPr>
                <p:cNvPr id="103" name="Google Shape;103;p16"/>
                <p:cNvSpPr/>
                <p:nvPr/>
              </p:nvSpPr>
              <p:spPr>
                <a:xfrm>
                  <a:off x="0" y="0"/>
                  <a:ext cx="1285800" cy="247800"/>
                </a:xfrm>
                <a:prstGeom prst="rect">
                  <a:avLst/>
                </a:prstGeom>
                <a:solidFill>
                  <a:srgbClr val="000000">
                    <a:alpha val="0"/>
                  </a:srgbClr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4" name="Google Shape;104;p16"/>
                <p:cNvSpPr txBox="1"/>
                <p:nvPr/>
              </p:nvSpPr>
              <p:spPr>
                <a:xfrm>
                  <a:off x="0" y="0"/>
                  <a:ext cx="1285800" cy="24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lang="en" sz="1100">
                      <a:solidFill>
                        <a:srgbClr val="5A5D6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Lorcana</a:t>
                  </a:r>
                  <a:endParaRPr b="0" sz="1100">
                    <a:solidFill>
                      <a:srgbClr val="5A5D6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" name="Google Shape;105;p16"/>
                <p:cNvSpPr/>
                <p:nvPr/>
              </p:nvSpPr>
              <p:spPr>
                <a:xfrm>
                  <a:off x="1333500" y="57150"/>
                  <a:ext cx="3238500" cy="133500"/>
                </a:xfrm>
                <a:prstGeom prst="roundRect">
                  <a:avLst>
                    <a:gd fmla="val 50000" name="adj"/>
                  </a:avLst>
                </a:prstGeom>
                <a:solidFill>
                  <a:srgbClr val="E2E8F0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" name="Google Shape;106;p16"/>
                <p:cNvSpPr/>
                <p:nvPr/>
              </p:nvSpPr>
              <p:spPr>
                <a:xfrm>
                  <a:off x="1333500" y="57150"/>
                  <a:ext cx="409500" cy="133500"/>
                </a:xfrm>
                <a:prstGeom prst="roundRect">
                  <a:avLst>
                    <a:gd fmla="val 50000" name="adj"/>
                  </a:avLst>
                </a:prstGeom>
                <a:solidFill>
                  <a:srgbClr val="CBD5E1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" name="Google Shape;107;p16"/>
                <p:cNvSpPr txBox="1"/>
                <p:nvPr/>
              </p:nvSpPr>
              <p:spPr>
                <a:xfrm>
                  <a:off x="1838325" y="0"/>
                  <a:ext cx="571500" cy="24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lang="en" sz="1000">
                      <a:solidFill>
                        <a:srgbClr val="5A5D6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4.6%</a:t>
                  </a:r>
                  <a:endParaRPr b="0" sz="1000">
                    <a:solidFill>
                      <a:srgbClr val="5A5D6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8" name="Google Shape;108;p16"/>
              <p:cNvGrpSpPr/>
              <p:nvPr/>
            </p:nvGrpSpPr>
            <p:grpSpPr>
              <a:xfrm>
                <a:off x="5572125" y="3505200"/>
                <a:ext cx="4572000" cy="247800"/>
                <a:chOff x="0" y="0"/>
                <a:chExt cx="4572000" cy="247800"/>
              </a:xfrm>
            </p:grpSpPr>
            <p:sp>
              <p:nvSpPr>
                <p:cNvPr id="109" name="Google Shape;109;p16"/>
                <p:cNvSpPr/>
                <p:nvPr/>
              </p:nvSpPr>
              <p:spPr>
                <a:xfrm>
                  <a:off x="0" y="0"/>
                  <a:ext cx="1285800" cy="247800"/>
                </a:xfrm>
                <a:prstGeom prst="rect">
                  <a:avLst/>
                </a:prstGeom>
                <a:solidFill>
                  <a:srgbClr val="000000">
                    <a:alpha val="0"/>
                  </a:srgbClr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0" name="Google Shape;110;p16"/>
                <p:cNvSpPr txBox="1"/>
                <p:nvPr/>
              </p:nvSpPr>
              <p:spPr>
                <a:xfrm>
                  <a:off x="0" y="0"/>
                  <a:ext cx="1285800" cy="24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lang="en" sz="1100">
                      <a:solidFill>
                        <a:srgbClr val="5A5D6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Smiski</a:t>
                  </a:r>
                  <a:endParaRPr b="0" sz="1100">
                    <a:solidFill>
                      <a:srgbClr val="5A5D6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" name="Google Shape;111;p16"/>
                <p:cNvSpPr/>
                <p:nvPr/>
              </p:nvSpPr>
              <p:spPr>
                <a:xfrm>
                  <a:off x="1333500" y="57150"/>
                  <a:ext cx="3238500" cy="133500"/>
                </a:xfrm>
                <a:prstGeom prst="roundRect">
                  <a:avLst>
                    <a:gd fmla="val 50000" name="adj"/>
                  </a:avLst>
                </a:prstGeom>
                <a:solidFill>
                  <a:srgbClr val="E2E8F0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2" name="Google Shape;112;p16"/>
                <p:cNvSpPr/>
                <p:nvPr/>
              </p:nvSpPr>
              <p:spPr>
                <a:xfrm>
                  <a:off x="1333500" y="57150"/>
                  <a:ext cx="295200" cy="133500"/>
                </a:xfrm>
                <a:prstGeom prst="roundRect">
                  <a:avLst>
                    <a:gd fmla="val 50000" name="adj"/>
                  </a:avLst>
                </a:prstGeom>
                <a:solidFill>
                  <a:srgbClr val="CBD5E1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3" name="Google Shape;113;p16"/>
                <p:cNvSpPr txBox="1"/>
                <p:nvPr/>
              </p:nvSpPr>
              <p:spPr>
                <a:xfrm>
                  <a:off x="1724025" y="0"/>
                  <a:ext cx="571500" cy="24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lang="en" sz="1000">
                      <a:solidFill>
                        <a:srgbClr val="5A5D6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3.3%</a:t>
                  </a:r>
                  <a:endParaRPr b="0" sz="1000">
                    <a:solidFill>
                      <a:srgbClr val="5A5D6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4" name="Google Shape;114;p16"/>
              <p:cNvGrpSpPr/>
              <p:nvPr/>
            </p:nvGrpSpPr>
            <p:grpSpPr>
              <a:xfrm>
                <a:off x="5572125" y="3867150"/>
                <a:ext cx="4572000" cy="247800"/>
                <a:chOff x="0" y="0"/>
                <a:chExt cx="4572000" cy="247800"/>
              </a:xfrm>
            </p:grpSpPr>
            <p:sp>
              <p:nvSpPr>
                <p:cNvPr id="115" name="Google Shape;115;p16"/>
                <p:cNvSpPr/>
                <p:nvPr/>
              </p:nvSpPr>
              <p:spPr>
                <a:xfrm>
                  <a:off x="0" y="0"/>
                  <a:ext cx="1285800" cy="247800"/>
                </a:xfrm>
                <a:prstGeom prst="rect">
                  <a:avLst/>
                </a:prstGeom>
                <a:solidFill>
                  <a:srgbClr val="000000">
                    <a:alpha val="0"/>
                  </a:srgbClr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6" name="Google Shape;116;p16"/>
                <p:cNvSpPr txBox="1"/>
                <p:nvPr/>
              </p:nvSpPr>
              <p:spPr>
                <a:xfrm>
                  <a:off x="0" y="0"/>
                  <a:ext cx="1285800" cy="24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lang="en" sz="1100">
                      <a:solidFill>
                        <a:srgbClr val="5A5D6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Stanley Cups</a:t>
                  </a:r>
                  <a:endParaRPr b="0" sz="1100">
                    <a:solidFill>
                      <a:srgbClr val="5A5D6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7" name="Google Shape;117;p16"/>
                <p:cNvSpPr/>
                <p:nvPr/>
              </p:nvSpPr>
              <p:spPr>
                <a:xfrm>
                  <a:off x="1333500" y="57150"/>
                  <a:ext cx="3238500" cy="133500"/>
                </a:xfrm>
                <a:prstGeom prst="roundRect">
                  <a:avLst>
                    <a:gd fmla="val 50000" name="adj"/>
                  </a:avLst>
                </a:prstGeom>
                <a:solidFill>
                  <a:srgbClr val="E2E8F0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8" name="Google Shape;118;p16"/>
                <p:cNvSpPr/>
                <p:nvPr/>
              </p:nvSpPr>
              <p:spPr>
                <a:xfrm>
                  <a:off x="1333500" y="57150"/>
                  <a:ext cx="142800" cy="133500"/>
                </a:xfrm>
                <a:prstGeom prst="roundRect">
                  <a:avLst>
                    <a:gd fmla="val 50000" name="adj"/>
                  </a:avLst>
                </a:prstGeom>
                <a:solidFill>
                  <a:srgbClr val="CBD5E1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9" name="Google Shape;119;p16"/>
                <p:cNvSpPr txBox="1"/>
                <p:nvPr/>
              </p:nvSpPr>
              <p:spPr>
                <a:xfrm>
                  <a:off x="1571625" y="0"/>
                  <a:ext cx="571500" cy="24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lang="en" sz="1000">
                      <a:solidFill>
                        <a:srgbClr val="5A5D6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1.6%</a:t>
                  </a:r>
                  <a:endParaRPr b="0" sz="1000">
                    <a:solidFill>
                      <a:srgbClr val="5A5D6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20" name="Google Shape;120;p16"/>
              <p:cNvGrpSpPr/>
              <p:nvPr/>
            </p:nvGrpSpPr>
            <p:grpSpPr>
              <a:xfrm>
                <a:off x="5572125" y="4229100"/>
                <a:ext cx="4572000" cy="247800"/>
                <a:chOff x="0" y="0"/>
                <a:chExt cx="4572000" cy="247800"/>
              </a:xfrm>
            </p:grpSpPr>
            <p:sp>
              <p:nvSpPr>
                <p:cNvPr id="121" name="Google Shape;121;p16"/>
                <p:cNvSpPr/>
                <p:nvPr/>
              </p:nvSpPr>
              <p:spPr>
                <a:xfrm>
                  <a:off x="0" y="0"/>
                  <a:ext cx="1285800" cy="247800"/>
                </a:xfrm>
                <a:prstGeom prst="rect">
                  <a:avLst/>
                </a:prstGeom>
                <a:solidFill>
                  <a:srgbClr val="000000">
                    <a:alpha val="0"/>
                  </a:srgbClr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2" name="Google Shape;122;p16"/>
                <p:cNvSpPr txBox="1"/>
                <p:nvPr/>
              </p:nvSpPr>
              <p:spPr>
                <a:xfrm>
                  <a:off x="0" y="0"/>
                  <a:ext cx="1285800" cy="24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lang="en" sz="1100">
                      <a:solidFill>
                        <a:srgbClr val="5A5D6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Be@rbrick</a:t>
                  </a:r>
                  <a:endParaRPr b="0" sz="1100">
                    <a:solidFill>
                      <a:srgbClr val="5A5D6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" name="Google Shape;123;p16"/>
                <p:cNvSpPr/>
                <p:nvPr/>
              </p:nvSpPr>
              <p:spPr>
                <a:xfrm>
                  <a:off x="1333500" y="57150"/>
                  <a:ext cx="3238500" cy="133500"/>
                </a:xfrm>
                <a:prstGeom prst="roundRect">
                  <a:avLst>
                    <a:gd fmla="val 50000" name="adj"/>
                  </a:avLst>
                </a:prstGeom>
                <a:solidFill>
                  <a:srgbClr val="E2E8F0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4" name="Google Shape;124;p16"/>
                <p:cNvSpPr/>
                <p:nvPr/>
              </p:nvSpPr>
              <p:spPr>
                <a:xfrm>
                  <a:off x="1333500" y="57150"/>
                  <a:ext cx="104700" cy="133500"/>
                </a:xfrm>
                <a:prstGeom prst="roundRect">
                  <a:avLst>
                    <a:gd fmla="val 50000" name="adj"/>
                  </a:avLst>
                </a:prstGeom>
                <a:solidFill>
                  <a:srgbClr val="CBD5E1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5" name="Google Shape;125;p16"/>
                <p:cNvSpPr txBox="1"/>
                <p:nvPr/>
              </p:nvSpPr>
              <p:spPr>
                <a:xfrm>
                  <a:off x="1533525" y="0"/>
                  <a:ext cx="571500" cy="24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lang="en" sz="1000">
                      <a:solidFill>
                        <a:srgbClr val="5A5D6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1.2%</a:t>
                  </a:r>
                  <a:endParaRPr b="0" sz="1000">
                    <a:solidFill>
                      <a:srgbClr val="5A5D6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26" name="Google Shape;126;p16"/>
              <p:cNvGrpSpPr/>
              <p:nvPr/>
            </p:nvGrpSpPr>
            <p:grpSpPr>
              <a:xfrm>
                <a:off x="5572125" y="4591050"/>
                <a:ext cx="4572000" cy="247800"/>
                <a:chOff x="0" y="0"/>
                <a:chExt cx="4572000" cy="247800"/>
              </a:xfrm>
            </p:grpSpPr>
            <p:sp>
              <p:nvSpPr>
                <p:cNvPr id="127" name="Google Shape;127;p16"/>
                <p:cNvSpPr/>
                <p:nvPr/>
              </p:nvSpPr>
              <p:spPr>
                <a:xfrm>
                  <a:off x="0" y="0"/>
                  <a:ext cx="1285800" cy="247800"/>
                </a:xfrm>
                <a:prstGeom prst="rect">
                  <a:avLst/>
                </a:prstGeom>
                <a:solidFill>
                  <a:srgbClr val="000000">
                    <a:alpha val="0"/>
                  </a:srgbClr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8" name="Google Shape;128;p16"/>
                <p:cNvSpPr txBox="1"/>
                <p:nvPr/>
              </p:nvSpPr>
              <p:spPr>
                <a:xfrm>
                  <a:off x="0" y="0"/>
                  <a:ext cx="1285800" cy="24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lang="en" sz="1100">
                      <a:solidFill>
                        <a:srgbClr val="5A5D6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Sonny Angel</a:t>
                  </a:r>
                  <a:endParaRPr b="0" sz="1100">
                    <a:solidFill>
                      <a:srgbClr val="5A5D6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" name="Google Shape;129;p16"/>
                <p:cNvSpPr/>
                <p:nvPr/>
              </p:nvSpPr>
              <p:spPr>
                <a:xfrm>
                  <a:off x="1333500" y="57150"/>
                  <a:ext cx="3238500" cy="133500"/>
                </a:xfrm>
                <a:prstGeom prst="roundRect">
                  <a:avLst>
                    <a:gd fmla="val 50000" name="adj"/>
                  </a:avLst>
                </a:prstGeom>
                <a:solidFill>
                  <a:srgbClr val="E2E8F0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0" name="Google Shape;130;p16"/>
                <p:cNvSpPr/>
                <p:nvPr/>
              </p:nvSpPr>
              <p:spPr>
                <a:xfrm>
                  <a:off x="1333500" y="57150"/>
                  <a:ext cx="76200" cy="133500"/>
                </a:xfrm>
                <a:prstGeom prst="roundRect">
                  <a:avLst>
                    <a:gd fmla="val 50000" name="adj"/>
                  </a:avLst>
                </a:prstGeom>
                <a:solidFill>
                  <a:srgbClr val="CBD5E1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1" name="Google Shape;131;p16"/>
                <p:cNvSpPr txBox="1"/>
                <p:nvPr/>
              </p:nvSpPr>
              <p:spPr>
                <a:xfrm>
                  <a:off x="1504950" y="0"/>
                  <a:ext cx="571500" cy="24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lang="en" sz="1000">
                      <a:solidFill>
                        <a:srgbClr val="5A5D6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0.9%</a:t>
                  </a:r>
                  <a:endParaRPr b="0" sz="1000">
                    <a:solidFill>
                      <a:srgbClr val="5A5D6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132" name="Google Shape;132;p16"/>
          <p:cNvSpPr txBox="1"/>
          <p:nvPr/>
        </p:nvSpPr>
        <p:spPr>
          <a:xfrm>
            <a:off x="571500" y="857250"/>
            <a:ext cx="41910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80">
                <a:solidFill>
                  <a:srgbClr val="060723"/>
                </a:solidFill>
                <a:latin typeface="Arial"/>
                <a:ea typeface="Arial"/>
                <a:cs typeface="Arial"/>
                <a:sym typeface="Arial"/>
              </a:rPr>
              <a:t>Gen Z collectors consolidate heavily</a:t>
            </a:r>
            <a:endParaRPr b="1" sz="2380">
              <a:solidFill>
                <a:srgbClr val="06072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b="1" lang="en" sz="2380">
                <a:solidFill>
                  <a:srgbClr val="060723"/>
                </a:solidFill>
                <a:latin typeface="Arial"/>
                <a:ea typeface="Arial"/>
                <a:cs typeface="Arial"/>
                <a:sym typeface="Arial"/>
              </a:rPr>
              <a:t>around display-first brands.</a:t>
            </a:r>
            <a:endParaRPr b="1" sz="2380">
              <a:solidFill>
                <a:srgbClr val="06072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3" name="Google Shape;133;p16"/>
          <p:cNvGrpSpPr/>
          <p:nvPr/>
        </p:nvGrpSpPr>
        <p:grpSpPr>
          <a:xfrm>
            <a:off x="571450" y="2881325"/>
            <a:ext cx="4191075" cy="952500"/>
            <a:chOff x="0" y="-47625"/>
            <a:chExt cx="4191075" cy="952500"/>
          </a:xfrm>
        </p:grpSpPr>
        <p:grpSp>
          <p:nvGrpSpPr>
            <p:cNvPr id="134" name="Google Shape;134;p16"/>
            <p:cNvGrpSpPr/>
            <p:nvPr/>
          </p:nvGrpSpPr>
          <p:grpSpPr>
            <a:xfrm>
              <a:off x="0" y="0"/>
              <a:ext cx="209700" cy="209700"/>
              <a:chOff x="0" y="0"/>
              <a:chExt cx="209700" cy="209700"/>
            </a:xfrm>
          </p:grpSpPr>
          <p:sp>
            <p:nvSpPr>
              <p:cNvPr id="135" name="Google Shape;135;p16"/>
              <p:cNvSpPr/>
              <p:nvPr/>
            </p:nvSpPr>
            <p:spPr>
              <a:xfrm>
                <a:off x="0" y="0"/>
                <a:ext cx="209700" cy="209700"/>
              </a:xfrm>
              <a:prstGeom prst="ellipse">
                <a:avLst/>
              </a:prstGeom>
              <a:solidFill>
                <a:srgbClr val="AEA6F9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6" name="Google Shape;136;p16"/>
              <p:cNvSpPr/>
              <p:nvPr/>
            </p:nvSpPr>
            <p:spPr>
              <a:xfrm>
                <a:off x="57150" y="76200"/>
                <a:ext cx="95400" cy="66600"/>
              </a:xfrm>
              <a:custGeom>
                <a:rect b="b" l="l" r="r" t="t"/>
                <a:pathLst>
                  <a:path extrusionOk="0" h="120000" w="120000">
                    <a:moveTo>
                      <a:pt x="0" y="51441"/>
                    </a:moveTo>
                    <a:lnTo>
                      <a:pt x="47988" y="120000"/>
                    </a:lnTo>
                    <a:lnTo>
                      <a:pt x="120000" y="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79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37" name="Google Shape;137;p16"/>
            <p:cNvSpPr txBox="1"/>
            <p:nvPr/>
          </p:nvSpPr>
          <p:spPr>
            <a:xfrm>
              <a:off x="333375" y="-47625"/>
              <a:ext cx="38577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50">
                  <a:solidFill>
                    <a:srgbClr val="060723"/>
                  </a:solidFill>
                  <a:latin typeface="Arial"/>
                  <a:ea typeface="Arial"/>
                  <a:cs typeface="Arial"/>
                  <a:sym typeface="Arial"/>
                </a:rPr>
                <a:t>Labubu and Funko Pop!</a:t>
              </a:r>
              <a:r>
                <a:rPr b="0" lang="en" sz="1150">
                  <a:solidFill>
                    <a:srgbClr val="5A5D61"/>
                  </a:solidFill>
                  <a:latin typeface="Arial"/>
                  <a:ea typeface="Arial"/>
                  <a:cs typeface="Arial"/>
                  <a:sym typeface="Arial"/>
                </a:rPr>
                <a:t> capture a combined 72% search share among Gen Z.</a:t>
              </a:r>
              <a:endParaRPr b="0" sz="1150">
                <a:solidFill>
                  <a:srgbClr val="5A5D6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" name="Google Shape;138;p16"/>
          <p:cNvGrpSpPr/>
          <p:nvPr/>
        </p:nvGrpSpPr>
        <p:grpSpPr>
          <a:xfrm>
            <a:off x="571450" y="3473675"/>
            <a:ext cx="4191075" cy="952500"/>
            <a:chOff x="0" y="-47625"/>
            <a:chExt cx="4191075" cy="952500"/>
          </a:xfrm>
        </p:grpSpPr>
        <p:grpSp>
          <p:nvGrpSpPr>
            <p:cNvPr id="139" name="Google Shape;139;p16"/>
            <p:cNvGrpSpPr/>
            <p:nvPr/>
          </p:nvGrpSpPr>
          <p:grpSpPr>
            <a:xfrm>
              <a:off x="0" y="0"/>
              <a:ext cx="209700" cy="209700"/>
              <a:chOff x="0" y="0"/>
              <a:chExt cx="209700" cy="209700"/>
            </a:xfrm>
          </p:grpSpPr>
          <p:sp>
            <p:nvSpPr>
              <p:cNvPr id="140" name="Google Shape;140;p16"/>
              <p:cNvSpPr/>
              <p:nvPr/>
            </p:nvSpPr>
            <p:spPr>
              <a:xfrm>
                <a:off x="0" y="0"/>
                <a:ext cx="209700" cy="209700"/>
              </a:xfrm>
              <a:prstGeom prst="ellipse">
                <a:avLst/>
              </a:prstGeom>
              <a:solidFill>
                <a:srgbClr val="AEA6F9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" name="Google Shape;141;p16"/>
              <p:cNvSpPr/>
              <p:nvPr/>
            </p:nvSpPr>
            <p:spPr>
              <a:xfrm>
                <a:off x="57150" y="76200"/>
                <a:ext cx="95400" cy="66600"/>
              </a:xfrm>
              <a:custGeom>
                <a:rect b="b" l="l" r="r" t="t"/>
                <a:pathLst>
                  <a:path extrusionOk="0" h="120000" w="120000">
                    <a:moveTo>
                      <a:pt x="0" y="51441"/>
                    </a:moveTo>
                    <a:lnTo>
                      <a:pt x="47988" y="120000"/>
                    </a:lnTo>
                    <a:lnTo>
                      <a:pt x="120000" y="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79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42" name="Google Shape;142;p16"/>
            <p:cNvSpPr txBox="1"/>
            <p:nvPr/>
          </p:nvSpPr>
          <p:spPr>
            <a:xfrm>
              <a:off x="333375" y="-47625"/>
              <a:ext cx="38577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50">
                  <a:solidFill>
                    <a:srgbClr val="060723"/>
                  </a:solidFill>
                  <a:latin typeface="Arial"/>
                  <a:ea typeface="Arial"/>
                  <a:cs typeface="Arial"/>
                  <a:sym typeface="Arial"/>
                </a:rPr>
                <a:t>Gen Z concentrates</a:t>
              </a:r>
              <a:r>
                <a:rPr b="0" lang="en" sz="1150">
                  <a:solidFill>
                    <a:srgbClr val="5A5D61"/>
                  </a:solidFill>
                  <a:latin typeface="Arial"/>
                  <a:ea typeface="Arial"/>
                  <a:cs typeface="Arial"/>
                  <a:sym typeface="Arial"/>
                </a:rPr>
                <a:t> on one or two dominant, display-focused objects.</a:t>
              </a:r>
              <a:endParaRPr b="0" sz="1150">
                <a:solidFill>
                  <a:srgbClr val="5A5D6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" name="Google Shape;143;p16"/>
          <p:cNvGrpSpPr/>
          <p:nvPr/>
        </p:nvGrpSpPr>
        <p:grpSpPr>
          <a:xfrm>
            <a:off x="571450" y="4185073"/>
            <a:ext cx="4191075" cy="952500"/>
            <a:chOff x="0" y="-47625"/>
            <a:chExt cx="4191075" cy="952500"/>
          </a:xfrm>
        </p:grpSpPr>
        <p:grpSp>
          <p:nvGrpSpPr>
            <p:cNvPr id="144" name="Google Shape;144;p16"/>
            <p:cNvGrpSpPr/>
            <p:nvPr/>
          </p:nvGrpSpPr>
          <p:grpSpPr>
            <a:xfrm>
              <a:off x="0" y="0"/>
              <a:ext cx="209700" cy="209700"/>
              <a:chOff x="0" y="0"/>
              <a:chExt cx="209700" cy="209700"/>
            </a:xfrm>
          </p:grpSpPr>
          <p:sp>
            <p:nvSpPr>
              <p:cNvPr id="145" name="Google Shape;145;p16"/>
              <p:cNvSpPr/>
              <p:nvPr/>
            </p:nvSpPr>
            <p:spPr>
              <a:xfrm>
                <a:off x="0" y="0"/>
                <a:ext cx="209700" cy="209700"/>
              </a:xfrm>
              <a:prstGeom prst="ellipse">
                <a:avLst/>
              </a:prstGeom>
              <a:solidFill>
                <a:srgbClr val="AEA6F9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" name="Google Shape;146;p16"/>
              <p:cNvSpPr/>
              <p:nvPr/>
            </p:nvSpPr>
            <p:spPr>
              <a:xfrm>
                <a:off x="57150" y="76200"/>
                <a:ext cx="95400" cy="66600"/>
              </a:xfrm>
              <a:custGeom>
                <a:rect b="b" l="l" r="r" t="t"/>
                <a:pathLst>
                  <a:path extrusionOk="0" h="120000" w="120000">
                    <a:moveTo>
                      <a:pt x="0" y="51441"/>
                    </a:moveTo>
                    <a:lnTo>
                      <a:pt x="47988" y="120000"/>
                    </a:lnTo>
                    <a:lnTo>
                      <a:pt x="120000" y="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79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47" name="Google Shape;147;p16"/>
            <p:cNvSpPr txBox="1"/>
            <p:nvPr/>
          </p:nvSpPr>
          <p:spPr>
            <a:xfrm>
              <a:off x="333375" y="-47625"/>
              <a:ext cx="38577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50">
                  <a:solidFill>
                    <a:srgbClr val="060723"/>
                  </a:solidFill>
                  <a:latin typeface="Arial"/>
                  <a:ea typeface="Arial"/>
                  <a:cs typeface="Arial"/>
                  <a:sym typeface="Arial"/>
                </a:rPr>
                <a:t>Older cohorts</a:t>
              </a:r>
              <a:r>
                <a:rPr b="0" lang="en" sz="1150">
                  <a:solidFill>
                    <a:srgbClr val="5A5D61"/>
                  </a:solidFill>
                  <a:latin typeface="Arial"/>
                  <a:ea typeface="Arial"/>
                  <a:cs typeface="Arial"/>
                  <a:sym typeface="Arial"/>
                </a:rPr>
                <a:t> have broader interests, with top brands holding only 53.5% share.</a:t>
              </a:r>
              <a:endParaRPr b="0" sz="1150">
                <a:solidFill>
                  <a:srgbClr val="5A5D6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8" name="Google Shape;148;p16"/>
          <p:cNvPicPr preferRelativeResize="0"/>
          <p:nvPr/>
        </p:nvPicPr>
        <p:blipFill rotWithShape="1">
          <a:blip r:embed="rId3">
            <a:alphaModFix/>
          </a:blip>
          <a:srcRect b="456" l="0" r="0" t="456"/>
          <a:stretch/>
        </p:blipFill>
        <p:spPr>
          <a:xfrm>
            <a:off x="114300" y="6524625"/>
            <a:ext cx="2307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6"/>
          <p:cNvPicPr preferRelativeResize="0"/>
          <p:nvPr/>
        </p:nvPicPr>
        <p:blipFill rotWithShape="1">
          <a:blip r:embed="rId3">
            <a:alphaModFix/>
          </a:blip>
          <a:srcRect b="456" l="0" r="0" t="456"/>
          <a:stretch/>
        </p:blipFill>
        <p:spPr>
          <a:xfrm>
            <a:off x="11382375" y="5886525"/>
            <a:ext cx="230700" cy="19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7"/>
          <p:cNvSpPr txBox="1"/>
          <p:nvPr/>
        </p:nvSpPr>
        <p:spPr>
          <a:xfrm>
            <a:off x="602725" y="861600"/>
            <a:ext cx="3549900" cy="19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b="1" lang="en" sz="2360">
                <a:solidFill>
                  <a:srgbClr val="060723"/>
                </a:solidFill>
                <a:latin typeface="Arial"/>
                <a:ea typeface="Arial"/>
                <a:cs typeface="Arial"/>
                <a:sym typeface="Arial"/>
              </a:rPr>
              <a:t>Iconic Brands Still Win with Millennial &amp; Gen X Collectors</a:t>
            </a:r>
            <a:endParaRPr b="1" sz="2360">
              <a:solidFill>
                <a:srgbClr val="06072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t/>
            </a:r>
            <a:endParaRPr b="1" sz="2360">
              <a:solidFill>
                <a:srgbClr val="06072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5" name="Google Shape;155;p17"/>
          <p:cNvGrpSpPr/>
          <p:nvPr/>
        </p:nvGrpSpPr>
        <p:grpSpPr>
          <a:xfrm>
            <a:off x="4762502" y="952497"/>
            <a:ext cx="7113177" cy="5193889"/>
            <a:chOff x="5293569" y="1916000"/>
            <a:chExt cx="6512706" cy="3377700"/>
          </a:xfrm>
        </p:grpSpPr>
        <p:sp>
          <p:nvSpPr>
            <p:cNvPr id="156" name="Google Shape;156;p17"/>
            <p:cNvSpPr/>
            <p:nvPr/>
          </p:nvSpPr>
          <p:spPr>
            <a:xfrm>
              <a:off x="5329275" y="1916000"/>
              <a:ext cx="6477000" cy="3377700"/>
            </a:xfrm>
            <a:prstGeom prst="roundRect">
              <a:avLst>
                <a:gd fmla="val 4285" name="adj"/>
              </a:avLst>
            </a:prstGeom>
            <a:solidFill>
              <a:srgbClr val="F4F6F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29"/>
            </a:p>
          </p:txBody>
        </p:sp>
        <p:sp>
          <p:nvSpPr>
            <p:cNvPr id="157" name="Google Shape;157;p17"/>
            <p:cNvSpPr txBox="1"/>
            <p:nvPr/>
          </p:nvSpPr>
          <p:spPr>
            <a:xfrm>
              <a:off x="5710275" y="2154125"/>
              <a:ext cx="5715000" cy="381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48">
                  <a:solidFill>
                    <a:srgbClr val="060723"/>
                  </a:solidFill>
                  <a:latin typeface="Arial"/>
                  <a:ea typeface="Arial"/>
                  <a:cs typeface="Arial"/>
                  <a:sym typeface="Arial"/>
                </a:rPr>
                <a:t>Gen X/Millennial Native Search Share</a:t>
              </a:r>
              <a:r>
                <a:rPr b="1" lang="en" sz="1748">
                  <a:solidFill>
                    <a:srgbClr val="060723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b="1" i="0" sz="1748" u="none" cap="none" strike="noStrike">
                <a:solidFill>
                  <a:srgbClr val="06072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8" name="Google Shape;158;p17"/>
            <p:cNvGrpSpPr/>
            <p:nvPr/>
          </p:nvGrpSpPr>
          <p:grpSpPr>
            <a:xfrm>
              <a:off x="5848684" y="2690375"/>
              <a:ext cx="4423016" cy="169500"/>
              <a:chOff x="281284" y="-2507"/>
              <a:chExt cx="4423016" cy="169500"/>
            </a:xfrm>
          </p:grpSpPr>
          <p:sp>
            <p:nvSpPr>
              <p:cNvPr id="159" name="Google Shape;159;p17"/>
              <p:cNvSpPr txBox="1"/>
              <p:nvPr/>
            </p:nvSpPr>
            <p:spPr>
              <a:xfrm>
                <a:off x="281284" y="-2507"/>
                <a:ext cx="1004700" cy="169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001">
                    <a:solidFill>
                      <a:srgbClr val="060723"/>
                    </a:solidFill>
                    <a:latin typeface="Arial"/>
                    <a:ea typeface="Arial"/>
                    <a:cs typeface="Arial"/>
                    <a:sym typeface="Arial"/>
                  </a:rPr>
                  <a:t>Hot Wheels</a:t>
                </a:r>
                <a:endParaRPr b="1" sz="1001">
                  <a:solidFill>
                    <a:srgbClr val="06072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160;p17"/>
              <p:cNvSpPr/>
              <p:nvPr/>
            </p:nvSpPr>
            <p:spPr>
              <a:xfrm>
                <a:off x="1381125" y="0"/>
                <a:ext cx="2905200" cy="152400"/>
              </a:xfrm>
              <a:prstGeom prst="roundRect">
                <a:avLst>
                  <a:gd fmla="val 50000" name="adj"/>
                </a:avLst>
              </a:prstGeom>
              <a:solidFill>
                <a:srgbClr val="7D97EB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" name="Google Shape;161;p17"/>
              <p:cNvSpPr txBox="1"/>
              <p:nvPr/>
            </p:nvSpPr>
            <p:spPr>
              <a:xfrm>
                <a:off x="4343400" y="919"/>
                <a:ext cx="360900" cy="152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896">
                    <a:solidFill>
                      <a:srgbClr val="7D97EB"/>
                    </a:solidFill>
                    <a:latin typeface="Arial"/>
                    <a:ea typeface="Arial"/>
                    <a:cs typeface="Arial"/>
                    <a:sym typeface="Arial"/>
                  </a:rPr>
                  <a:t>28.2</a:t>
                </a:r>
                <a:r>
                  <a:rPr b="1" lang="en" sz="896">
                    <a:solidFill>
                      <a:srgbClr val="7D97EB"/>
                    </a:solidFill>
                    <a:latin typeface="Arial"/>
                    <a:ea typeface="Arial"/>
                    <a:cs typeface="Arial"/>
                    <a:sym typeface="Arial"/>
                  </a:rPr>
                  <a:t>%</a:t>
                </a:r>
                <a:endParaRPr b="1" sz="896">
                  <a:solidFill>
                    <a:srgbClr val="7D97EB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2" name="Google Shape;162;p17"/>
            <p:cNvGrpSpPr/>
            <p:nvPr/>
          </p:nvGrpSpPr>
          <p:grpSpPr>
            <a:xfrm>
              <a:off x="5494058" y="2977030"/>
              <a:ext cx="4692817" cy="190500"/>
              <a:chOff x="-73342" y="-24820"/>
              <a:chExt cx="4692817" cy="190500"/>
            </a:xfrm>
          </p:grpSpPr>
          <p:sp>
            <p:nvSpPr>
              <p:cNvPr id="163" name="Google Shape;163;p17"/>
              <p:cNvSpPr txBox="1"/>
              <p:nvPr/>
            </p:nvSpPr>
            <p:spPr>
              <a:xfrm>
                <a:off x="-73342" y="10237"/>
                <a:ext cx="1359300" cy="152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001">
                    <a:solidFill>
                      <a:srgbClr val="060723"/>
                    </a:solidFill>
                    <a:latin typeface="Arial"/>
                    <a:ea typeface="Arial"/>
                    <a:cs typeface="Arial"/>
                    <a:sym typeface="Arial"/>
                  </a:rPr>
                  <a:t>Magic: the Gathering</a:t>
                </a:r>
                <a:endParaRPr b="1" sz="1001">
                  <a:solidFill>
                    <a:srgbClr val="06072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164;p17"/>
              <p:cNvSpPr/>
              <p:nvPr/>
            </p:nvSpPr>
            <p:spPr>
              <a:xfrm>
                <a:off x="1381125" y="0"/>
                <a:ext cx="2857500" cy="152400"/>
              </a:xfrm>
              <a:prstGeom prst="roundRect">
                <a:avLst>
                  <a:gd fmla="val 50000" name="adj"/>
                </a:avLst>
              </a:prstGeom>
              <a:solidFill>
                <a:srgbClr val="7D97EB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" name="Google Shape;165;p17"/>
              <p:cNvSpPr txBox="1"/>
              <p:nvPr/>
            </p:nvSpPr>
            <p:spPr>
              <a:xfrm>
                <a:off x="4295775" y="-24820"/>
                <a:ext cx="323700" cy="190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896">
                    <a:solidFill>
                      <a:srgbClr val="7D97EB"/>
                    </a:solidFill>
                    <a:latin typeface="Arial"/>
                    <a:ea typeface="Arial"/>
                    <a:cs typeface="Arial"/>
                    <a:sym typeface="Arial"/>
                  </a:rPr>
                  <a:t>25.3%</a:t>
                </a:r>
                <a:endParaRPr b="1" sz="896">
                  <a:solidFill>
                    <a:srgbClr val="7D97EB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6" name="Google Shape;166;p17"/>
            <p:cNvGrpSpPr/>
            <p:nvPr/>
          </p:nvGrpSpPr>
          <p:grpSpPr>
            <a:xfrm>
              <a:off x="6270516" y="3316096"/>
              <a:ext cx="3849684" cy="188605"/>
              <a:chOff x="703116" y="-9604"/>
              <a:chExt cx="3849684" cy="188605"/>
            </a:xfrm>
          </p:grpSpPr>
          <p:sp>
            <p:nvSpPr>
              <p:cNvPr id="167" name="Google Shape;167;p17"/>
              <p:cNvSpPr txBox="1"/>
              <p:nvPr/>
            </p:nvSpPr>
            <p:spPr>
              <a:xfrm>
                <a:off x="703116" y="-9604"/>
                <a:ext cx="582900" cy="169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001">
                    <a:solidFill>
                      <a:srgbClr val="060723"/>
                    </a:solidFill>
                    <a:latin typeface="Arial"/>
                    <a:ea typeface="Arial"/>
                    <a:cs typeface="Arial"/>
                    <a:sym typeface="Arial"/>
                  </a:rPr>
                  <a:t>Pokémon</a:t>
                </a:r>
                <a:endParaRPr b="1" sz="1001">
                  <a:solidFill>
                    <a:srgbClr val="06072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17"/>
              <p:cNvSpPr/>
              <p:nvPr/>
            </p:nvSpPr>
            <p:spPr>
              <a:xfrm>
                <a:off x="1381125" y="0"/>
                <a:ext cx="2790900" cy="152400"/>
              </a:xfrm>
              <a:prstGeom prst="roundRect">
                <a:avLst>
                  <a:gd fmla="val 50000" name="adj"/>
                </a:avLst>
              </a:prstGeom>
              <a:solidFill>
                <a:srgbClr val="7D97EB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" name="Google Shape;169;p17"/>
              <p:cNvSpPr txBox="1"/>
              <p:nvPr/>
            </p:nvSpPr>
            <p:spPr>
              <a:xfrm>
                <a:off x="4229100" y="9501"/>
                <a:ext cx="323700" cy="169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896">
                    <a:solidFill>
                      <a:srgbClr val="7D97EB"/>
                    </a:solidFill>
                    <a:latin typeface="Arial"/>
                    <a:ea typeface="Arial"/>
                    <a:cs typeface="Arial"/>
                    <a:sym typeface="Arial"/>
                  </a:rPr>
                  <a:t>21.3</a:t>
                </a:r>
                <a:r>
                  <a:rPr b="1" lang="en" sz="896">
                    <a:solidFill>
                      <a:srgbClr val="7D97EB"/>
                    </a:solidFill>
                    <a:latin typeface="Arial"/>
                    <a:ea typeface="Arial"/>
                    <a:cs typeface="Arial"/>
                    <a:sym typeface="Arial"/>
                  </a:rPr>
                  <a:t>%</a:t>
                </a:r>
                <a:endParaRPr b="1" sz="896">
                  <a:solidFill>
                    <a:srgbClr val="7D97EB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0" name="Google Shape;170;p17"/>
            <p:cNvGrpSpPr/>
            <p:nvPr/>
          </p:nvGrpSpPr>
          <p:grpSpPr>
            <a:xfrm>
              <a:off x="5293569" y="3649550"/>
              <a:ext cx="4664706" cy="178602"/>
              <a:chOff x="-273831" y="0"/>
              <a:chExt cx="4664706" cy="178602"/>
            </a:xfrm>
          </p:grpSpPr>
          <p:sp>
            <p:nvSpPr>
              <p:cNvPr id="171" name="Google Shape;171;p17"/>
              <p:cNvSpPr txBox="1"/>
              <p:nvPr/>
            </p:nvSpPr>
            <p:spPr>
              <a:xfrm>
                <a:off x="-273831" y="40002"/>
                <a:ext cx="1559700" cy="13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1">
                    <a:solidFill>
                      <a:srgbClr val="5A5D61"/>
                    </a:solidFill>
                  </a:rPr>
                  <a:t>LEGO </a:t>
                </a:r>
                <a:r>
                  <a:rPr lang="en" sz="1001">
                    <a:solidFill>
                      <a:srgbClr val="5A5D61"/>
                    </a:solidFill>
                  </a:rPr>
                  <a:t>Collectibles</a:t>
                </a:r>
                <a:endParaRPr sz="1001">
                  <a:solidFill>
                    <a:srgbClr val="5A5D6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172;p17"/>
              <p:cNvSpPr/>
              <p:nvPr/>
            </p:nvSpPr>
            <p:spPr>
              <a:xfrm>
                <a:off x="1381125" y="0"/>
                <a:ext cx="2628900" cy="152400"/>
              </a:xfrm>
              <a:prstGeom prst="roundRect">
                <a:avLst>
                  <a:gd fmla="val 50000" name="adj"/>
                </a:avLst>
              </a:prstGeom>
              <a:solidFill>
                <a:srgbClr val="AEA6F9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" name="Google Shape;173;p17"/>
              <p:cNvSpPr txBox="1"/>
              <p:nvPr/>
            </p:nvSpPr>
            <p:spPr>
              <a:xfrm>
                <a:off x="4067175" y="4658"/>
                <a:ext cx="323700" cy="13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858">
                    <a:solidFill>
                      <a:srgbClr val="AEA6F9"/>
                    </a:solidFill>
                    <a:latin typeface="Arial"/>
                    <a:ea typeface="Arial"/>
                    <a:cs typeface="Arial"/>
                    <a:sym typeface="Arial"/>
                  </a:rPr>
                  <a:t>12.9%</a:t>
                </a:r>
                <a:endParaRPr b="1" sz="858">
                  <a:solidFill>
                    <a:srgbClr val="AEA6F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4" name="Google Shape;174;p17"/>
            <p:cNvGrpSpPr/>
            <p:nvPr/>
          </p:nvGrpSpPr>
          <p:grpSpPr>
            <a:xfrm>
              <a:off x="5928557" y="3953868"/>
              <a:ext cx="3963043" cy="208200"/>
              <a:chOff x="361157" y="-19532"/>
              <a:chExt cx="3963043" cy="208200"/>
            </a:xfrm>
          </p:grpSpPr>
          <p:sp>
            <p:nvSpPr>
              <p:cNvPr id="175" name="Google Shape;175;p17"/>
              <p:cNvSpPr txBox="1"/>
              <p:nvPr/>
            </p:nvSpPr>
            <p:spPr>
              <a:xfrm>
                <a:off x="361157" y="-19532"/>
                <a:ext cx="924900" cy="208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1">
                    <a:solidFill>
                      <a:srgbClr val="5A5D61"/>
                    </a:solidFill>
                  </a:rPr>
                  <a:t>Vinyl Records</a:t>
                </a:r>
                <a:endParaRPr sz="1001">
                  <a:solidFill>
                    <a:srgbClr val="5A5D6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17"/>
              <p:cNvSpPr/>
              <p:nvPr/>
            </p:nvSpPr>
            <p:spPr>
              <a:xfrm>
                <a:off x="1381125" y="0"/>
                <a:ext cx="2562300" cy="152400"/>
              </a:xfrm>
              <a:prstGeom prst="roundRect">
                <a:avLst>
                  <a:gd fmla="val 50000" name="adj"/>
                </a:avLst>
              </a:prstGeom>
              <a:solidFill>
                <a:srgbClr val="AEA6F9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" name="Google Shape;177;p17"/>
              <p:cNvSpPr txBox="1"/>
              <p:nvPr/>
            </p:nvSpPr>
            <p:spPr>
              <a:xfrm>
                <a:off x="4000500" y="4413"/>
                <a:ext cx="323700" cy="152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858">
                    <a:solidFill>
                      <a:srgbClr val="AEA6F9"/>
                    </a:solidFill>
                    <a:latin typeface="Arial"/>
                    <a:ea typeface="Arial"/>
                    <a:cs typeface="Arial"/>
                    <a:sym typeface="Arial"/>
                  </a:rPr>
                  <a:t>8.9</a:t>
                </a:r>
                <a:r>
                  <a:rPr b="1" lang="en" sz="858">
                    <a:solidFill>
                      <a:srgbClr val="AEA6F9"/>
                    </a:solidFill>
                    <a:latin typeface="Arial"/>
                    <a:ea typeface="Arial"/>
                    <a:cs typeface="Arial"/>
                    <a:sym typeface="Arial"/>
                  </a:rPr>
                  <a:t>%</a:t>
                </a:r>
                <a:endParaRPr b="1" sz="858">
                  <a:solidFill>
                    <a:srgbClr val="AEA6F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8" name="Google Shape;178;p17"/>
            <p:cNvGrpSpPr/>
            <p:nvPr/>
          </p:nvGrpSpPr>
          <p:grpSpPr>
            <a:xfrm>
              <a:off x="5928557" y="4297250"/>
              <a:ext cx="3665293" cy="169813"/>
              <a:chOff x="361157" y="0"/>
              <a:chExt cx="3665293" cy="169813"/>
            </a:xfrm>
          </p:grpSpPr>
          <p:sp>
            <p:nvSpPr>
              <p:cNvPr id="179" name="Google Shape;179;p17"/>
              <p:cNvSpPr txBox="1"/>
              <p:nvPr/>
            </p:nvSpPr>
            <p:spPr>
              <a:xfrm>
                <a:off x="361157" y="313"/>
                <a:ext cx="924900" cy="169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1">
                    <a:solidFill>
                      <a:srgbClr val="5A5D61"/>
                    </a:solidFill>
                  </a:rPr>
                  <a:t>Tamagotchi</a:t>
                </a:r>
                <a:endParaRPr sz="1001">
                  <a:solidFill>
                    <a:srgbClr val="5A5D6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180;p17"/>
              <p:cNvSpPr/>
              <p:nvPr/>
            </p:nvSpPr>
            <p:spPr>
              <a:xfrm>
                <a:off x="1381125" y="0"/>
                <a:ext cx="2352600" cy="152400"/>
              </a:xfrm>
              <a:prstGeom prst="roundRect">
                <a:avLst>
                  <a:gd fmla="val 50000" name="adj"/>
                </a:avLst>
              </a:prstGeom>
              <a:solidFill>
                <a:srgbClr val="CBD5E1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529"/>
              </a:p>
            </p:txBody>
          </p:sp>
          <p:sp>
            <p:nvSpPr>
              <p:cNvPr id="181" name="Google Shape;181;p17"/>
              <p:cNvSpPr txBox="1"/>
              <p:nvPr/>
            </p:nvSpPr>
            <p:spPr>
              <a:xfrm>
                <a:off x="3790950" y="4720"/>
                <a:ext cx="235500" cy="154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858">
                    <a:solidFill>
                      <a:srgbClr val="94A3B8"/>
                    </a:solidFill>
                    <a:latin typeface="Arial"/>
                    <a:ea typeface="Arial"/>
                    <a:cs typeface="Arial"/>
                    <a:sym typeface="Arial"/>
                  </a:rPr>
                  <a:t>1.7</a:t>
                </a:r>
                <a:r>
                  <a:rPr b="1" lang="en" sz="858">
                    <a:solidFill>
                      <a:srgbClr val="94A3B8"/>
                    </a:solidFill>
                    <a:latin typeface="Arial"/>
                    <a:ea typeface="Arial"/>
                    <a:cs typeface="Arial"/>
                    <a:sym typeface="Arial"/>
                  </a:rPr>
                  <a:t>%</a:t>
                </a:r>
                <a:endParaRPr b="1" sz="858">
                  <a:solidFill>
                    <a:srgbClr val="94A3B8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2" name="Google Shape;182;p17"/>
            <p:cNvGrpSpPr/>
            <p:nvPr/>
          </p:nvGrpSpPr>
          <p:grpSpPr>
            <a:xfrm>
              <a:off x="5660673" y="4608657"/>
              <a:ext cx="3859452" cy="203268"/>
              <a:chOff x="93273" y="-12443"/>
              <a:chExt cx="3859452" cy="203268"/>
            </a:xfrm>
          </p:grpSpPr>
          <p:sp>
            <p:nvSpPr>
              <p:cNvPr id="183" name="Google Shape;183;p17"/>
              <p:cNvSpPr txBox="1"/>
              <p:nvPr/>
            </p:nvSpPr>
            <p:spPr>
              <a:xfrm>
                <a:off x="93273" y="325"/>
                <a:ext cx="1192800" cy="190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1">
                    <a:solidFill>
                      <a:srgbClr val="5A5D61"/>
                    </a:solidFill>
                  </a:rPr>
                  <a:t>Vintage Digital Camera</a:t>
                </a:r>
                <a:endParaRPr sz="1001">
                  <a:solidFill>
                    <a:srgbClr val="5A5D6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184;p17"/>
              <p:cNvSpPr/>
              <p:nvPr/>
            </p:nvSpPr>
            <p:spPr>
              <a:xfrm>
                <a:off x="1381125" y="0"/>
                <a:ext cx="2190900" cy="152400"/>
              </a:xfrm>
              <a:prstGeom prst="roundRect">
                <a:avLst>
                  <a:gd fmla="val 50000" name="adj"/>
                </a:avLst>
              </a:prstGeom>
              <a:solidFill>
                <a:srgbClr val="CBD5E1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" name="Google Shape;185;p17"/>
              <p:cNvSpPr txBox="1"/>
              <p:nvPr/>
            </p:nvSpPr>
            <p:spPr>
              <a:xfrm>
                <a:off x="3629025" y="-12443"/>
                <a:ext cx="323700" cy="154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858">
                    <a:solidFill>
                      <a:srgbClr val="5A5D61"/>
                    </a:solidFill>
                  </a:rPr>
                  <a:t>1.6</a:t>
                </a:r>
                <a:r>
                  <a:rPr lang="en" sz="858">
                    <a:solidFill>
                      <a:srgbClr val="5A5D61"/>
                    </a:solidFill>
                  </a:rPr>
                  <a:t> %</a:t>
                </a:r>
                <a:endParaRPr sz="858">
                  <a:solidFill>
                    <a:srgbClr val="5A5D6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86" name="Google Shape;186;p17"/>
          <p:cNvSpPr txBox="1"/>
          <p:nvPr/>
        </p:nvSpPr>
        <p:spPr>
          <a:xfrm>
            <a:off x="602730" y="2766599"/>
            <a:ext cx="3753900" cy="20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060723"/>
                </a:solidFill>
                <a:latin typeface="Arial"/>
                <a:ea typeface="Arial"/>
                <a:cs typeface="Arial"/>
                <a:sym typeface="Arial"/>
              </a:rPr>
              <a:t>More diversified demand than Gen </a:t>
            </a:r>
            <a:r>
              <a:rPr b="1" lang="en" sz="1300">
                <a:solidFill>
                  <a:schemeClr val="dk1"/>
                </a:solidFill>
              </a:rPr>
              <a:t>Z</a:t>
            </a:r>
            <a:endParaRPr b="1"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5A5D61"/>
                </a:solidFill>
              </a:rPr>
              <a:t>Interest spread across a broader range of collectibles.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060723"/>
                </a:solidFill>
                <a:latin typeface="Arial"/>
                <a:ea typeface="Arial"/>
                <a:cs typeface="Arial"/>
                <a:sym typeface="Arial"/>
              </a:rPr>
              <a:t>Established brands dominate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5A5D61"/>
                </a:solidFill>
              </a:rPr>
              <a:t>Hot Wheels, Magic: The Gathering and Pokémon lead, underscoring the power of long-term brand equity.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060723"/>
                </a:solidFill>
                <a:latin typeface="Arial"/>
                <a:ea typeface="Arial"/>
                <a:cs typeface="Arial"/>
                <a:sym typeface="Arial"/>
              </a:rPr>
              <a:t>Nostalgia drives discovery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5A5D61"/>
                </a:solidFill>
              </a:rPr>
              <a:t>Strong interest in vintage and retro collectibles such as vinyl records, Tamagotchi and vintage digital cameras.</a:t>
            </a:r>
            <a:endParaRPr sz="1100">
              <a:solidFill>
                <a:schemeClr val="dk1"/>
              </a:solidFill>
            </a:endParaRPr>
          </a:p>
        </p:txBody>
      </p:sp>
      <p:grpSp>
        <p:nvGrpSpPr>
          <p:cNvPr id="187" name="Google Shape;187;p17"/>
          <p:cNvGrpSpPr/>
          <p:nvPr/>
        </p:nvGrpSpPr>
        <p:grpSpPr>
          <a:xfrm>
            <a:off x="361800" y="2855622"/>
            <a:ext cx="209700" cy="209700"/>
            <a:chOff x="0" y="0"/>
            <a:chExt cx="209700" cy="209700"/>
          </a:xfrm>
        </p:grpSpPr>
        <p:sp>
          <p:nvSpPr>
            <p:cNvPr id="188" name="Google Shape;188;p17"/>
            <p:cNvSpPr/>
            <p:nvPr/>
          </p:nvSpPr>
          <p:spPr>
            <a:xfrm>
              <a:off x="0" y="0"/>
              <a:ext cx="209700" cy="209700"/>
            </a:xfrm>
            <a:prstGeom prst="ellipse">
              <a:avLst/>
            </a:prstGeom>
            <a:solidFill>
              <a:srgbClr val="AEA6F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17"/>
            <p:cNvSpPr/>
            <p:nvPr/>
          </p:nvSpPr>
          <p:spPr>
            <a:xfrm>
              <a:off x="57150" y="76200"/>
              <a:ext cx="95400" cy="66600"/>
            </a:xfrm>
            <a:custGeom>
              <a:rect b="b" l="l" r="r" t="t"/>
              <a:pathLst>
                <a:path extrusionOk="0" h="120000" w="120000">
                  <a:moveTo>
                    <a:pt x="0" y="51441"/>
                  </a:moveTo>
                  <a:lnTo>
                    <a:pt x="47988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79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0" name="Google Shape;190;p17"/>
          <p:cNvGrpSpPr/>
          <p:nvPr/>
        </p:nvGrpSpPr>
        <p:grpSpPr>
          <a:xfrm>
            <a:off x="361800" y="3409631"/>
            <a:ext cx="209700" cy="209700"/>
            <a:chOff x="0" y="0"/>
            <a:chExt cx="209700" cy="209700"/>
          </a:xfrm>
        </p:grpSpPr>
        <p:sp>
          <p:nvSpPr>
            <p:cNvPr id="191" name="Google Shape;191;p17"/>
            <p:cNvSpPr/>
            <p:nvPr/>
          </p:nvSpPr>
          <p:spPr>
            <a:xfrm>
              <a:off x="0" y="0"/>
              <a:ext cx="209700" cy="209700"/>
            </a:xfrm>
            <a:prstGeom prst="ellipse">
              <a:avLst/>
            </a:prstGeom>
            <a:solidFill>
              <a:srgbClr val="AEA6F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17"/>
            <p:cNvSpPr/>
            <p:nvPr/>
          </p:nvSpPr>
          <p:spPr>
            <a:xfrm>
              <a:off x="57150" y="76200"/>
              <a:ext cx="95400" cy="66600"/>
            </a:xfrm>
            <a:custGeom>
              <a:rect b="b" l="l" r="r" t="t"/>
              <a:pathLst>
                <a:path extrusionOk="0" h="120000" w="120000">
                  <a:moveTo>
                    <a:pt x="0" y="51441"/>
                  </a:moveTo>
                  <a:lnTo>
                    <a:pt x="47988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79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3" name="Google Shape;193;p17"/>
          <p:cNvGrpSpPr/>
          <p:nvPr/>
        </p:nvGrpSpPr>
        <p:grpSpPr>
          <a:xfrm>
            <a:off x="361800" y="4130872"/>
            <a:ext cx="209700" cy="209700"/>
            <a:chOff x="0" y="0"/>
            <a:chExt cx="209700" cy="209700"/>
          </a:xfrm>
        </p:grpSpPr>
        <p:sp>
          <p:nvSpPr>
            <p:cNvPr id="194" name="Google Shape;194;p17"/>
            <p:cNvSpPr/>
            <p:nvPr/>
          </p:nvSpPr>
          <p:spPr>
            <a:xfrm>
              <a:off x="0" y="0"/>
              <a:ext cx="209700" cy="209700"/>
            </a:xfrm>
            <a:prstGeom prst="ellipse">
              <a:avLst/>
            </a:prstGeom>
            <a:solidFill>
              <a:srgbClr val="AEA6F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17"/>
            <p:cNvSpPr/>
            <p:nvPr/>
          </p:nvSpPr>
          <p:spPr>
            <a:xfrm>
              <a:off x="57150" y="76200"/>
              <a:ext cx="95400" cy="66600"/>
            </a:xfrm>
            <a:custGeom>
              <a:rect b="b" l="l" r="r" t="t"/>
              <a:pathLst>
                <a:path extrusionOk="0" h="120000" w="120000">
                  <a:moveTo>
                    <a:pt x="0" y="51441"/>
                  </a:moveTo>
                  <a:lnTo>
                    <a:pt x="47988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79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96" name="Google Shape;196;p17"/>
          <p:cNvPicPr preferRelativeResize="0"/>
          <p:nvPr/>
        </p:nvPicPr>
        <p:blipFill rotWithShape="1">
          <a:blip r:embed="rId3">
            <a:alphaModFix/>
          </a:blip>
          <a:srcRect b="456" l="0" r="0" t="456"/>
          <a:stretch/>
        </p:blipFill>
        <p:spPr>
          <a:xfrm>
            <a:off x="11382375" y="5808058"/>
            <a:ext cx="230700" cy="19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8"/>
          <p:cNvSpPr txBox="1"/>
          <p:nvPr/>
        </p:nvSpPr>
        <p:spPr>
          <a:xfrm>
            <a:off x="571500" y="857250"/>
            <a:ext cx="4191000" cy="19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60">
                <a:solidFill>
                  <a:srgbClr val="060723"/>
                </a:solidFill>
                <a:latin typeface="Arial"/>
                <a:ea typeface="Arial"/>
                <a:cs typeface="Arial"/>
                <a:sym typeface="Arial"/>
              </a:rPr>
              <a:t>Gen Z Trends are Highly Volatile</a:t>
            </a:r>
            <a:endParaRPr b="1" sz="2960">
              <a:solidFill>
                <a:srgbClr val="06072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b="1" lang="en" sz="2960">
                <a:solidFill>
                  <a:srgbClr val="060723"/>
                </a:solidFill>
                <a:latin typeface="Arial"/>
                <a:ea typeface="Arial"/>
                <a:cs typeface="Arial"/>
                <a:sym typeface="Arial"/>
              </a:rPr>
              <a:t>Compared to Stable Legacy Brands</a:t>
            </a:r>
            <a:endParaRPr b="1" sz="2960">
              <a:solidFill>
                <a:srgbClr val="06072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2" name="Google Shape;202;p18"/>
          <p:cNvGrpSpPr/>
          <p:nvPr/>
        </p:nvGrpSpPr>
        <p:grpSpPr>
          <a:xfrm>
            <a:off x="571500" y="3226748"/>
            <a:ext cx="4191075" cy="1333500"/>
            <a:chOff x="0" y="-47625"/>
            <a:chExt cx="4191075" cy="1333500"/>
          </a:xfrm>
        </p:grpSpPr>
        <p:grpSp>
          <p:nvGrpSpPr>
            <p:cNvPr id="203" name="Google Shape;203;p18"/>
            <p:cNvGrpSpPr/>
            <p:nvPr/>
          </p:nvGrpSpPr>
          <p:grpSpPr>
            <a:xfrm>
              <a:off x="0" y="0"/>
              <a:ext cx="209700" cy="209700"/>
              <a:chOff x="0" y="0"/>
              <a:chExt cx="209700" cy="209700"/>
            </a:xfrm>
          </p:grpSpPr>
          <p:sp>
            <p:nvSpPr>
              <p:cNvPr id="204" name="Google Shape;204;p18"/>
              <p:cNvSpPr/>
              <p:nvPr/>
            </p:nvSpPr>
            <p:spPr>
              <a:xfrm>
                <a:off x="0" y="0"/>
                <a:ext cx="209700" cy="209700"/>
              </a:xfrm>
              <a:prstGeom prst="ellipse">
                <a:avLst/>
              </a:prstGeom>
              <a:solidFill>
                <a:srgbClr val="AEA6F9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" name="Google Shape;205;p18"/>
              <p:cNvSpPr/>
              <p:nvPr/>
            </p:nvSpPr>
            <p:spPr>
              <a:xfrm>
                <a:off x="57150" y="76200"/>
                <a:ext cx="95400" cy="66600"/>
              </a:xfrm>
              <a:custGeom>
                <a:rect b="b" l="l" r="r" t="t"/>
                <a:pathLst>
                  <a:path extrusionOk="0" h="120000" w="120000">
                    <a:moveTo>
                      <a:pt x="0" y="51441"/>
                    </a:moveTo>
                    <a:lnTo>
                      <a:pt x="47988" y="120000"/>
                    </a:lnTo>
                    <a:lnTo>
                      <a:pt x="120000" y="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79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06" name="Google Shape;206;p18"/>
            <p:cNvSpPr txBox="1"/>
            <p:nvPr/>
          </p:nvSpPr>
          <p:spPr>
            <a:xfrm>
              <a:off x="333375" y="-47625"/>
              <a:ext cx="3857700" cy="133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rgbClr val="060723"/>
                  </a:solidFill>
                  <a:latin typeface="Arial"/>
                  <a:ea typeface="Arial"/>
                  <a:cs typeface="Arial"/>
                  <a:sym typeface="Arial"/>
                </a:rPr>
                <a:t>Rapid Gen Z Cycles</a:t>
              </a:r>
              <a:endParaRPr b="1" sz="1300">
                <a:solidFill>
                  <a:srgbClr val="060723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" sz="1150">
                  <a:solidFill>
                    <a:srgbClr val="5A5D61"/>
                  </a:solidFill>
                  <a:latin typeface="Arial"/>
                  <a:ea typeface="Arial"/>
                  <a:cs typeface="Arial"/>
                  <a:sym typeface="Arial"/>
                </a:rPr>
                <a:t>Gen Z cycles rotate rapidly: Labubu fell 85% and Funko Pop! dropped 75% year-over-year.</a:t>
              </a:r>
              <a:endParaRPr b="0" sz="1150">
                <a:solidFill>
                  <a:srgbClr val="5A5D6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7" name="Google Shape;207;p18"/>
          <p:cNvGrpSpPr/>
          <p:nvPr/>
        </p:nvGrpSpPr>
        <p:grpSpPr>
          <a:xfrm>
            <a:off x="571500" y="4181723"/>
            <a:ext cx="4191075" cy="1333500"/>
            <a:chOff x="0" y="-47625"/>
            <a:chExt cx="4191075" cy="1333500"/>
          </a:xfrm>
        </p:grpSpPr>
        <p:grpSp>
          <p:nvGrpSpPr>
            <p:cNvPr id="208" name="Google Shape;208;p18"/>
            <p:cNvGrpSpPr/>
            <p:nvPr/>
          </p:nvGrpSpPr>
          <p:grpSpPr>
            <a:xfrm>
              <a:off x="0" y="0"/>
              <a:ext cx="209700" cy="209700"/>
              <a:chOff x="0" y="0"/>
              <a:chExt cx="209700" cy="209700"/>
            </a:xfrm>
          </p:grpSpPr>
          <p:sp>
            <p:nvSpPr>
              <p:cNvPr id="209" name="Google Shape;209;p18"/>
              <p:cNvSpPr/>
              <p:nvPr/>
            </p:nvSpPr>
            <p:spPr>
              <a:xfrm>
                <a:off x="0" y="0"/>
                <a:ext cx="209700" cy="209700"/>
              </a:xfrm>
              <a:prstGeom prst="ellipse">
                <a:avLst/>
              </a:prstGeom>
              <a:solidFill>
                <a:srgbClr val="AEA6F9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" name="Google Shape;210;p18"/>
              <p:cNvSpPr/>
              <p:nvPr/>
            </p:nvSpPr>
            <p:spPr>
              <a:xfrm>
                <a:off x="57150" y="76200"/>
                <a:ext cx="95400" cy="66600"/>
              </a:xfrm>
              <a:custGeom>
                <a:rect b="b" l="l" r="r" t="t"/>
                <a:pathLst>
                  <a:path extrusionOk="0" h="120000" w="120000">
                    <a:moveTo>
                      <a:pt x="0" y="51441"/>
                    </a:moveTo>
                    <a:lnTo>
                      <a:pt x="47988" y="120000"/>
                    </a:lnTo>
                    <a:lnTo>
                      <a:pt x="120000" y="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79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11" name="Google Shape;211;p18"/>
            <p:cNvSpPr txBox="1"/>
            <p:nvPr/>
          </p:nvSpPr>
          <p:spPr>
            <a:xfrm>
              <a:off x="333375" y="-47625"/>
              <a:ext cx="3857700" cy="133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rgbClr val="060723"/>
                  </a:solidFill>
                  <a:latin typeface="Arial"/>
                  <a:ea typeface="Arial"/>
                  <a:cs typeface="Arial"/>
                  <a:sym typeface="Arial"/>
                </a:rPr>
                <a:t>Stable Legacy Brands</a:t>
              </a:r>
              <a:endParaRPr b="1" sz="1300">
                <a:solidFill>
                  <a:srgbClr val="060723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" sz="1150">
                  <a:solidFill>
                    <a:srgbClr val="5A5D61"/>
                  </a:solidFill>
                  <a:latin typeface="Arial"/>
                  <a:ea typeface="Arial"/>
                  <a:cs typeface="Arial"/>
                  <a:sym typeface="Arial"/>
                </a:rPr>
                <a:t>Legacy brands (Magic: The Gathering, Hot Wheels) maintained stable growth between +2% and +22% year-over-year.</a:t>
              </a:r>
              <a:endParaRPr b="0" sz="1150">
                <a:solidFill>
                  <a:srgbClr val="5A5D6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2" name="Google Shape;212;p18"/>
          <p:cNvSpPr/>
          <p:nvPr/>
        </p:nvSpPr>
        <p:spPr>
          <a:xfrm>
            <a:off x="5334000" y="909888"/>
            <a:ext cx="6477000" cy="5334000"/>
          </a:xfrm>
          <a:prstGeom prst="roundRect">
            <a:avLst>
              <a:gd fmla="val 4285" name="adj"/>
            </a:avLst>
          </a:prstGeom>
          <a:solidFill>
            <a:srgbClr val="F4F6F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18"/>
          <p:cNvSpPr txBox="1"/>
          <p:nvPr/>
        </p:nvSpPr>
        <p:spPr>
          <a:xfrm>
            <a:off x="5572125" y="1243263"/>
            <a:ext cx="60009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060723"/>
                </a:solidFill>
                <a:latin typeface="Arial"/>
                <a:ea typeface="Arial"/>
                <a:cs typeface="Arial"/>
                <a:sym typeface="Arial"/>
              </a:rPr>
              <a:t>YoY Performance: GenZ vs. GenX and </a:t>
            </a:r>
            <a:r>
              <a:rPr b="1" lang="en" sz="1700">
                <a:solidFill>
                  <a:srgbClr val="060723"/>
                </a:solidFill>
                <a:latin typeface="Arial"/>
                <a:ea typeface="Arial"/>
                <a:cs typeface="Arial"/>
                <a:sym typeface="Arial"/>
              </a:rPr>
              <a:t>Millennials</a:t>
            </a:r>
            <a:r>
              <a:rPr b="1" lang="en" sz="1700">
                <a:solidFill>
                  <a:srgbClr val="060723"/>
                </a:solidFill>
                <a:latin typeface="Arial"/>
                <a:ea typeface="Arial"/>
                <a:cs typeface="Arial"/>
                <a:sym typeface="Arial"/>
              </a:rPr>
              <a:t> Brands</a:t>
            </a:r>
            <a:endParaRPr b="1" sz="1700">
              <a:solidFill>
                <a:srgbClr val="06072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18"/>
          <p:cNvSpPr/>
          <p:nvPr/>
        </p:nvSpPr>
        <p:spPr>
          <a:xfrm>
            <a:off x="5600700" y="1790700"/>
            <a:ext cx="2857500" cy="4000500"/>
          </a:xfrm>
          <a:prstGeom prst="roundRect">
            <a:avLst>
              <a:gd fmla="val 5333" name="adj"/>
            </a:avLst>
          </a:prstGeom>
          <a:solidFill>
            <a:srgbClr val="000000">
              <a:alpha val="4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8"/>
          <p:cNvSpPr/>
          <p:nvPr/>
        </p:nvSpPr>
        <p:spPr>
          <a:xfrm>
            <a:off x="8743950" y="1790700"/>
            <a:ext cx="2857500" cy="4000500"/>
          </a:xfrm>
          <a:prstGeom prst="roundRect">
            <a:avLst>
              <a:gd fmla="val 5333" name="adj"/>
            </a:avLst>
          </a:prstGeom>
          <a:solidFill>
            <a:srgbClr val="000000">
              <a:alpha val="4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6" name="Google Shape;216;p18"/>
          <p:cNvGrpSpPr/>
          <p:nvPr/>
        </p:nvGrpSpPr>
        <p:grpSpPr>
          <a:xfrm>
            <a:off x="5572125" y="1767138"/>
            <a:ext cx="2857500" cy="4000500"/>
            <a:chOff x="5572125" y="1428750"/>
            <a:chExt cx="2857500" cy="4000500"/>
          </a:xfrm>
        </p:grpSpPr>
        <p:sp>
          <p:nvSpPr>
            <p:cNvPr id="217" name="Google Shape;217;p18"/>
            <p:cNvSpPr/>
            <p:nvPr/>
          </p:nvSpPr>
          <p:spPr>
            <a:xfrm>
              <a:off x="5572125" y="1428750"/>
              <a:ext cx="2857500" cy="4000500"/>
            </a:xfrm>
            <a:prstGeom prst="roundRect">
              <a:avLst>
                <a:gd fmla="val 5333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18"/>
            <p:cNvSpPr txBox="1"/>
            <p:nvPr/>
          </p:nvSpPr>
          <p:spPr>
            <a:xfrm>
              <a:off x="5762625" y="1657350"/>
              <a:ext cx="2476500" cy="762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rgbClr val="AEA6F9"/>
                  </a:solidFill>
                  <a:latin typeface="Arial"/>
                  <a:ea typeface="Arial"/>
                  <a:cs typeface="Arial"/>
                  <a:sym typeface="Arial"/>
                </a:rPr>
                <a:t>Gen Z Search Interest</a:t>
              </a:r>
              <a:endParaRPr b="1" sz="1300">
                <a:solidFill>
                  <a:srgbClr val="AEA6F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450"/>
                </a:spcAft>
                <a:buNone/>
              </a:pPr>
              <a:r>
                <a:rPr b="0" lang="en" sz="1100">
                  <a:solidFill>
                    <a:srgbClr val="5A5D61"/>
                  </a:solidFill>
                  <a:latin typeface="Arial"/>
                  <a:ea typeface="Arial"/>
                  <a:cs typeface="Arial"/>
                  <a:sym typeface="Arial"/>
                </a:rPr>
                <a:t>Rapidly rotating cycles with sharp year-over-year declines.</a:t>
              </a:r>
              <a:endParaRPr b="0" sz="1100">
                <a:solidFill>
                  <a:srgbClr val="5A5D6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9" name="Google Shape;219;p18"/>
            <p:cNvPicPr preferRelativeResize="0"/>
            <p:nvPr/>
          </p:nvPicPr>
          <p:blipFill rotWithShape="1">
            <a:blip r:embed="rId4">
              <a:alphaModFix/>
            </a:blip>
            <a:srcRect b="-40" l="0" r="10" t="40"/>
            <a:stretch/>
          </p:blipFill>
          <p:spPr>
            <a:xfrm>
              <a:off x="5667375" y="2524125"/>
              <a:ext cx="2667000" cy="16491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0" name="Google Shape;220;p18"/>
          <p:cNvGrpSpPr/>
          <p:nvPr/>
        </p:nvGrpSpPr>
        <p:grpSpPr>
          <a:xfrm>
            <a:off x="8715375" y="1767138"/>
            <a:ext cx="2857500" cy="4000500"/>
            <a:chOff x="8715375" y="1428750"/>
            <a:chExt cx="2857500" cy="4000500"/>
          </a:xfrm>
        </p:grpSpPr>
        <p:sp>
          <p:nvSpPr>
            <p:cNvPr id="221" name="Google Shape;221;p18"/>
            <p:cNvSpPr/>
            <p:nvPr/>
          </p:nvSpPr>
          <p:spPr>
            <a:xfrm>
              <a:off x="8715375" y="1428750"/>
              <a:ext cx="2857500" cy="4000500"/>
            </a:xfrm>
            <a:prstGeom prst="roundRect">
              <a:avLst>
                <a:gd fmla="val 5333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18"/>
            <p:cNvSpPr txBox="1"/>
            <p:nvPr/>
          </p:nvSpPr>
          <p:spPr>
            <a:xfrm>
              <a:off x="8905875" y="1657350"/>
              <a:ext cx="2476500" cy="762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3">
                  <a:solidFill>
                    <a:srgbClr val="7D97EB"/>
                  </a:solidFill>
                  <a:latin typeface="Arial"/>
                  <a:ea typeface="Arial"/>
                  <a:cs typeface="Arial"/>
                  <a:sym typeface="Arial"/>
                </a:rPr>
                <a:t>Gen X and Millennial Search Interest</a:t>
              </a:r>
              <a:endParaRPr b="1" sz="1203">
                <a:solidFill>
                  <a:srgbClr val="7D97EB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450"/>
                </a:spcAft>
                <a:buNone/>
              </a:pPr>
              <a:r>
                <a:rPr b="0" lang="en" sz="1018">
                  <a:solidFill>
                    <a:srgbClr val="5A5D61"/>
                  </a:solidFill>
                  <a:latin typeface="Arial"/>
                  <a:ea typeface="Arial"/>
                  <a:cs typeface="Arial"/>
                  <a:sym typeface="Arial"/>
                </a:rPr>
                <a:t>Established brands maintain resilient, positive growth paths.</a:t>
              </a:r>
              <a:endParaRPr b="0" sz="1018">
                <a:solidFill>
                  <a:srgbClr val="5A5D6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23" name="Google Shape;223;p18"/>
            <p:cNvPicPr preferRelativeResize="0"/>
            <p:nvPr/>
          </p:nvPicPr>
          <p:blipFill rotWithShape="1">
            <a:blip r:embed="rId5">
              <a:alphaModFix/>
            </a:blip>
            <a:srcRect b="-40" l="0" r="10" t="40"/>
            <a:stretch/>
          </p:blipFill>
          <p:spPr>
            <a:xfrm>
              <a:off x="8810625" y="2524125"/>
              <a:ext cx="2667000" cy="16491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24" name="Google Shape;224;p18"/>
          <p:cNvPicPr preferRelativeResize="0"/>
          <p:nvPr/>
        </p:nvPicPr>
        <p:blipFill rotWithShape="1">
          <a:blip r:embed="rId6">
            <a:alphaModFix/>
          </a:blip>
          <a:srcRect b="456" l="0" r="0" t="456"/>
          <a:stretch/>
        </p:blipFill>
        <p:spPr>
          <a:xfrm>
            <a:off x="11370750" y="5957625"/>
            <a:ext cx="2307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18"/>
          <p:cNvPicPr preferRelativeResize="0"/>
          <p:nvPr/>
        </p:nvPicPr>
        <p:blipFill rotWithShape="1">
          <a:blip r:embed="rId6">
            <a:alphaModFix/>
          </a:blip>
          <a:srcRect b="456" l="0" r="0" t="456"/>
          <a:stretch/>
        </p:blipFill>
        <p:spPr>
          <a:xfrm>
            <a:off x="114300" y="6524625"/>
            <a:ext cx="230700" cy="19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9"/>
          <p:cNvSpPr/>
          <p:nvPr/>
        </p:nvSpPr>
        <p:spPr>
          <a:xfrm>
            <a:off x="5396775" y="809700"/>
            <a:ext cx="6477000" cy="5334000"/>
          </a:xfrm>
          <a:prstGeom prst="roundRect">
            <a:avLst>
              <a:gd fmla="val 4285" name="adj"/>
            </a:avLst>
          </a:prstGeom>
          <a:solidFill>
            <a:srgbClr val="F4F6F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19"/>
          <p:cNvSpPr txBox="1"/>
          <p:nvPr/>
        </p:nvSpPr>
        <p:spPr>
          <a:xfrm>
            <a:off x="5777775" y="1047825"/>
            <a:ext cx="5715000" cy="381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060723"/>
                </a:solidFill>
                <a:latin typeface="Arial"/>
                <a:ea typeface="Arial"/>
                <a:cs typeface="Arial"/>
                <a:sym typeface="Arial"/>
              </a:rPr>
              <a:t>Search Intent vs. Monthly Average (%)</a:t>
            </a:r>
            <a:endParaRPr/>
          </a:p>
        </p:txBody>
      </p:sp>
      <p:grpSp>
        <p:nvGrpSpPr>
          <p:cNvPr id="232" name="Google Shape;232;p19"/>
          <p:cNvGrpSpPr/>
          <p:nvPr/>
        </p:nvGrpSpPr>
        <p:grpSpPr>
          <a:xfrm>
            <a:off x="6532269" y="1584065"/>
            <a:ext cx="3806931" cy="169500"/>
            <a:chOff x="897369" y="-2517"/>
            <a:chExt cx="3806931" cy="169500"/>
          </a:xfrm>
        </p:grpSpPr>
        <p:sp>
          <p:nvSpPr>
            <p:cNvPr id="233" name="Google Shape;233;p19"/>
            <p:cNvSpPr txBox="1"/>
            <p:nvPr/>
          </p:nvSpPr>
          <p:spPr>
            <a:xfrm>
              <a:off x="897369" y="-2517"/>
              <a:ext cx="388500" cy="16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25">
                  <a:solidFill>
                    <a:srgbClr val="060723"/>
                  </a:solidFill>
                  <a:latin typeface="Arial"/>
                  <a:ea typeface="Arial"/>
                  <a:cs typeface="Arial"/>
                  <a:sym typeface="Arial"/>
                </a:rPr>
                <a:t>August</a:t>
              </a:r>
              <a:endParaRPr b="1" sz="825">
                <a:solidFill>
                  <a:srgbClr val="06072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19"/>
            <p:cNvSpPr/>
            <p:nvPr/>
          </p:nvSpPr>
          <p:spPr>
            <a:xfrm>
              <a:off x="1381125" y="0"/>
              <a:ext cx="2905200" cy="152400"/>
            </a:xfrm>
            <a:prstGeom prst="roundRect">
              <a:avLst>
                <a:gd fmla="val 50000" name="adj"/>
              </a:avLst>
            </a:prstGeom>
            <a:solidFill>
              <a:srgbClr val="7D97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19"/>
            <p:cNvSpPr txBox="1"/>
            <p:nvPr/>
          </p:nvSpPr>
          <p:spPr>
            <a:xfrm>
              <a:off x="4343400" y="919"/>
              <a:ext cx="360900" cy="15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728">
                  <a:solidFill>
                    <a:srgbClr val="7D97EB"/>
                  </a:solidFill>
                  <a:latin typeface="Arial"/>
                  <a:ea typeface="Arial"/>
                  <a:cs typeface="Arial"/>
                  <a:sym typeface="Arial"/>
                </a:rPr>
                <a:t>+ </a:t>
              </a:r>
              <a:r>
                <a:rPr b="1" lang="en" sz="728">
                  <a:solidFill>
                    <a:srgbClr val="7D97EB"/>
                  </a:solidFill>
                  <a:latin typeface="Arial"/>
                  <a:ea typeface="Arial"/>
                  <a:cs typeface="Arial"/>
                  <a:sym typeface="Arial"/>
                </a:rPr>
                <a:t>27%</a:t>
              </a:r>
              <a:endParaRPr b="1" sz="728">
                <a:solidFill>
                  <a:srgbClr val="7D97E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6" name="Google Shape;236;p19"/>
          <p:cNvGrpSpPr/>
          <p:nvPr/>
        </p:nvGrpSpPr>
        <p:grpSpPr>
          <a:xfrm>
            <a:off x="6402767" y="1870730"/>
            <a:ext cx="3851608" cy="234325"/>
            <a:chOff x="767867" y="-24820"/>
            <a:chExt cx="3851608" cy="234325"/>
          </a:xfrm>
        </p:grpSpPr>
        <p:sp>
          <p:nvSpPr>
            <p:cNvPr id="237" name="Google Shape;237;p19"/>
            <p:cNvSpPr txBox="1"/>
            <p:nvPr/>
          </p:nvSpPr>
          <p:spPr>
            <a:xfrm>
              <a:off x="767867" y="40005"/>
              <a:ext cx="518100" cy="16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25">
                  <a:solidFill>
                    <a:srgbClr val="060723"/>
                  </a:solidFill>
                  <a:latin typeface="Arial"/>
                  <a:ea typeface="Arial"/>
                  <a:cs typeface="Arial"/>
                  <a:sym typeface="Arial"/>
                </a:rPr>
                <a:t>December</a:t>
              </a:r>
              <a:endParaRPr b="1" sz="825">
                <a:solidFill>
                  <a:srgbClr val="06072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19"/>
            <p:cNvSpPr/>
            <p:nvPr/>
          </p:nvSpPr>
          <p:spPr>
            <a:xfrm>
              <a:off x="1381125" y="0"/>
              <a:ext cx="2857500" cy="152400"/>
            </a:xfrm>
            <a:prstGeom prst="roundRect">
              <a:avLst>
                <a:gd fmla="val 50000" name="adj"/>
              </a:avLst>
            </a:prstGeom>
            <a:solidFill>
              <a:srgbClr val="7D97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19"/>
            <p:cNvSpPr txBox="1"/>
            <p:nvPr/>
          </p:nvSpPr>
          <p:spPr>
            <a:xfrm>
              <a:off x="4295775" y="-24820"/>
              <a:ext cx="3237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728">
                  <a:solidFill>
                    <a:srgbClr val="7D97EB"/>
                  </a:solidFill>
                  <a:latin typeface="Arial"/>
                  <a:ea typeface="Arial"/>
                  <a:cs typeface="Arial"/>
                  <a:sym typeface="Arial"/>
                </a:rPr>
                <a:t>+ </a:t>
              </a:r>
              <a:r>
                <a:rPr b="1" lang="en" sz="728">
                  <a:solidFill>
                    <a:srgbClr val="7D97EB"/>
                  </a:solidFill>
                  <a:latin typeface="Arial"/>
                  <a:ea typeface="Arial"/>
                  <a:cs typeface="Arial"/>
                  <a:sym typeface="Arial"/>
                </a:rPr>
                <a:t>25%</a:t>
              </a:r>
              <a:endParaRPr b="1" sz="728">
                <a:solidFill>
                  <a:srgbClr val="7D97E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0" name="Google Shape;240;p19"/>
          <p:cNvGrpSpPr/>
          <p:nvPr/>
        </p:nvGrpSpPr>
        <p:grpSpPr>
          <a:xfrm>
            <a:off x="6338016" y="2209796"/>
            <a:ext cx="3849684" cy="188605"/>
            <a:chOff x="703116" y="-9604"/>
            <a:chExt cx="3849684" cy="188605"/>
          </a:xfrm>
        </p:grpSpPr>
        <p:sp>
          <p:nvSpPr>
            <p:cNvPr id="241" name="Google Shape;241;p19"/>
            <p:cNvSpPr txBox="1"/>
            <p:nvPr/>
          </p:nvSpPr>
          <p:spPr>
            <a:xfrm>
              <a:off x="703116" y="-9604"/>
              <a:ext cx="582900" cy="16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25">
                  <a:solidFill>
                    <a:srgbClr val="060723"/>
                  </a:solidFill>
                  <a:latin typeface="Arial"/>
                  <a:ea typeface="Arial"/>
                  <a:cs typeface="Arial"/>
                  <a:sym typeface="Arial"/>
                </a:rPr>
                <a:t>September</a:t>
              </a:r>
              <a:endParaRPr b="1" sz="825">
                <a:solidFill>
                  <a:srgbClr val="06072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19"/>
            <p:cNvSpPr/>
            <p:nvPr/>
          </p:nvSpPr>
          <p:spPr>
            <a:xfrm>
              <a:off x="1381125" y="0"/>
              <a:ext cx="2790900" cy="152400"/>
            </a:xfrm>
            <a:prstGeom prst="roundRect">
              <a:avLst>
                <a:gd fmla="val 50000" name="adj"/>
              </a:avLst>
            </a:prstGeom>
            <a:solidFill>
              <a:srgbClr val="7D97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19"/>
            <p:cNvSpPr txBox="1"/>
            <p:nvPr/>
          </p:nvSpPr>
          <p:spPr>
            <a:xfrm>
              <a:off x="4229100" y="9501"/>
              <a:ext cx="323700" cy="16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728">
                  <a:solidFill>
                    <a:srgbClr val="7D97EB"/>
                  </a:solidFill>
                  <a:latin typeface="Arial"/>
                  <a:ea typeface="Arial"/>
                  <a:cs typeface="Arial"/>
                  <a:sym typeface="Arial"/>
                </a:rPr>
                <a:t>+ </a:t>
              </a:r>
              <a:r>
                <a:rPr b="1" lang="en" sz="728">
                  <a:solidFill>
                    <a:srgbClr val="7D97EB"/>
                  </a:solidFill>
                  <a:latin typeface="Arial"/>
                  <a:ea typeface="Arial"/>
                  <a:cs typeface="Arial"/>
                  <a:sym typeface="Arial"/>
                </a:rPr>
                <a:t>22%</a:t>
              </a:r>
              <a:endParaRPr b="1" sz="728">
                <a:solidFill>
                  <a:srgbClr val="7D97E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4" name="Google Shape;244;p19"/>
          <p:cNvGrpSpPr/>
          <p:nvPr/>
        </p:nvGrpSpPr>
        <p:grpSpPr>
          <a:xfrm>
            <a:off x="6661771" y="2513645"/>
            <a:ext cx="3364004" cy="239110"/>
            <a:chOff x="1026871" y="-29605"/>
            <a:chExt cx="3364004" cy="239110"/>
          </a:xfrm>
        </p:grpSpPr>
        <p:sp>
          <p:nvSpPr>
            <p:cNvPr id="245" name="Google Shape;245;p19"/>
            <p:cNvSpPr txBox="1"/>
            <p:nvPr/>
          </p:nvSpPr>
          <p:spPr>
            <a:xfrm>
              <a:off x="1026871" y="40005"/>
              <a:ext cx="258900" cy="16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25">
                  <a:solidFill>
                    <a:srgbClr val="5A5D61"/>
                  </a:solidFill>
                  <a:latin typeface="Arial"/>
                  <a:ea typeface="Arial"/>
                  <a:cs typeface="Arial"/>
                  <a:sym typeface="Arial"/>
                </a:rPr>
                <a:t>July</a:t>
              </a:r>
              <a:endParaRPr sz="825">
                <a:solidFill>
                  <a:srgbClr val="5A5D6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19"/>
            <p:cNvSpPr/>
            <p:nvPr/>
          </p:nvSpPr>
          <p:spPr>
            <a:xfrm>
              <a:off x="1381125" y="0"/>
              <a:ext cx="2628900" cy="152400"/>
            </a:xfrm>
            <a:prstGeom prst="roundRect">
              <a:avLst>
                <a:gd fmla="val 50000" name="adj"/>
              </a:avLst>
            </a:prstGeom>
            <a:solidFill>
              <a:srgbClr val="AEA6F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19"/>
            <p:cNvSpPr txBox="1"/>
            <p:nvPr/>
          </p:nvSpPr>
          <p:spPr>
            <a:xfrm>
              <a:off x="4067175" y="-29605"/>
              <a:ext cx="323700" cy="1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694">
                  <a:solidFill>
                    <a:srgbClr val="AEA6F9"/>
                  </a:solidFill>
                  <a:latin typeface="Arial"/>
                  <a:ea typeface="Arial"/>
                  <a:cs typeface="Arial"/>
                  <a:sym typeface="Arial"/>
                </a:rPr>
                <a:t>+ </a:t>
              </a:r>
              <a:r>
                <a:rPr b="1" lang="en" sz="694">
                  <a:solidFill>
                    <a:srgbClr val="AEA6F9"/>
                  </a:solidFill>
                  <a:latin typeface="Arial"/>
                  <a:ea typeface="Arial"/>
                  <a:cs typeface="Arial"/>
                  <a:sym typeface="Arial"/>
                </a:rPr>
                <a:t>15%</a:t>
              </a:r>
              <a:endParaRPr b="1" sz="694">
                <a:solidFill>
                  <a:srgbClr val="AEA6F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248;p19"/>
          <p:cNvGrpSpPr/>
          <p:nvPr/>
        </p:nvGrpSpPr>
        <p:grpSpPr>
          <a:xfrm>
            <a:off x="6467518" y="2837495"/>
            <a:ext cx="3491582" cy="239110"/>
            <a:chOff x="832618" y="-29605"/>
            <a:chExt cx="3491582" cy="239110"/>
          </a:xfrm>
        </p:grpSpPr>
        <p:sp>
          <p:nvSpPr>
            <p:cNvPr id="249" name="Google Shape;249;p19"/>
            <p:cNvSpPr txBox="1"/>
            <p:nvPr/>
          </p:nvSpPr>
          <p:spPr>
            <a:xfrm>
              <a:off x="832618" y="40005"/>
              <a:ext cx="453300" cy="16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25">
                  <a:solidFill>
                    <a:srgbClr val="5A5D61"/>
                  </a:solidFill>
                  <a:latin typeface="Arial"/>
                  <a:ea typeface="Arial"/>
                  <a:cs typeface="Arial"/>
                  <a:sym typeface="Arial"/>
                </a:rPr>
                <a:t>January</a:t>
              </a:r>
              <a:endParaRPr sz="825">
                <a:solidFill>
                  <a:srgbClr val="5A5D6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19"/>
            <p:cNvSpPr/>
            <p:nvPr/>
          </p:nvSpPr>
          <p:spPr>
            <a:xfrm>
              <a:off x="1381125" y="0"/>
              <a:ext cx="2562300" cy="152400"/>
            </a:xfrm>
            <a:prstGeom prst="roundRect">
              <a:avLst>
                <a:gd fmla="val 50000" name="adj"/>
              </a:avLst>
            </a:prstGeom>
            <a:solidFill>
              <a:srgbClr val="AEA6F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19"/>
            <p:cNvSpPr txBox="1"/>
            <p:nvPr/>
          </p:nvSpPr>
          <p:spPr>
            <a:xfrm>
              <a:off x="4000500" y="-29605"/>
              <a:ext cx="323700" cy="15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694">
                  <a:solidFill>
                    <a:srgbClr val="AEA6F9"/>
                  </a:solidFill>
                  <a:latin typeface="Arial"/>
                  <a:ea typeface="Arial"/>
                  <a:cs typeface="Arial"/>
                  <a:sym typeface="Arial"/>
                </a:rPr>
                <a:t>+ </a:t>
              </a:r>
              <a:r>
                <a:rPr b="1" lang="en" sz="694">
                  <a:solidFill>
                    <a:srgbClr val="AEA6F9"/>
                  </a:solidFill>
                  <a:latin typeface="Arial"/>
                  <a:ea typeface="Arial"/>
                  <a:cs typeface="Arial"/>
                  <a:sym typeface="Arial"/>
                </a:rPr>
                <a:t>12%</a:t>
              </a:r>
              <a:endParaRPr b="1" sz="694">
                <a:solidFill>
                  <a:srgbClr val="AEA6F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2" name="Google Shape;252;p19"/>
          <p:cNvGrpSpPr/>
          <p:nvPr/>
        </p:nvGrpSpPr>
        <p:grpSpPr>
          <a:xfrm>
            <a:off x="6467518" y="3190950"/>
            <a:ext cx="3193832" cy="209505"/>
            <a:chOff x="832618" y="0"/>
            <a:chExt cx="3193832" cy="209505"/>
          </a:xfrm>
        </p:grpSpPr>
        <p:sp>
          <p:nvSpPr>
            <p:cNvPr id="253" name="Google Shape;253;p19"/>
            <p:cNvSpPr txBox="1"/>
            <p:nvPr/>
          </p:nvSpPr>
          <p:spPr>
            <a:xfrm>
              <a:off x="832618" y="40005"/>
              <a:ext cx="453300" cy="16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25">
                  <a:solidFill>
                    <a:srgbClr val="5A5D61"/>
                  </a:solidFill>
                  <a:latin typeface="Arial"/>
                  <a:ea typeface="Arial"/>
                  <a:cs typeface="Arial"/>
                  <a:sym typeface="Arial"/>
                </a:rPr>
                <a:t>October</a:t>
              </a:r>
              <a:endParaRPr sz="825">
                <a:solidFill>
                  <a:srgbClr val="5A5D6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19"/>
            <p:cNvSpPr/>
            <p:nvPr/>
          </p:nvSpPr>
          <p:spPr>
            <a:xfrm>
              <a:off x="1381125" y="0"/>
              <a:ext cx="2352600" cy="152400"/>
            </a:xfrm>
            <a:prstGeom prst="roundRect">
              <a:avLst>
                <a:gd fmla="val 50000" name="adj"/>
              </a:avLst>
            </a:prstGeom>
            <a:solidFill>
              <a:srgbClr val="AEA6F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19"/>
            <p:cNvSpPr txBox="1"/>
            <p:nvPr/>
          </p:nvSpPr>
          <p:spPr>
            <a:xfrm>
              <a:off x="3790950" y="4720"/>
              <a:ext cx="235500" cy="15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694">
                  <a:solidFill>
                    <a:srgbClr val="AEA6F9"/>
                  </a:solidFill>
                  <a:latin typeface="Arial"/>
                  <a:ea typeface="Arial"/>
                  <a:cs typeface="Arial"/>
                  <a:sym typeface="Arial"/>
                </a:rPr>
                <a:t>+ </a:t>
              </a:r>
              <a:r>
                <a:rPr b="1" lang="en" sz="694">
                  <a:solidFill>
                    <a:srgbClr val="AEA6F9"/>
                  </a:solidFill>
                  <a:latin typeface="Arial"/>
                  <a:ea typeface="Arial"/>
                  <a:cs typeface="Arial"/>
                  <a:sym typeface="Arial"/>
                </a:rPr>
                <a:t>3%</a:t>
              </a:r>
              <a:endParaRPr b="1" sz="694">
                <a:solidFill>
                  <a:srgbClr val="AEA6F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6" name="Google Shape;256;p19"/>
          <p:cNvGrpSpPr/>
          <p:nvPr/>
        </p:nvGrpSpPr>
        <p:grpSpPr>
          <a:xfrm>
            <a:off x="6402767" y="3502357"/>
            <a:ext cx="3184858" cy="221948"/>
            <a:chOff x="767867" y="-12443"/>
            <a:chExt cx="3184858" cy="221948"/>
          </a:xfrm>
        </p:grpSpPr>
        <p:sp>
          <p:nvSpPr>
            <p:cNvPr id="257" name="Google Shape;257;p19"/>
            <p:cNvSpPr txBox="1"/>
            <p:nvPr/>
          </p:nvSpPr>
          <p:spPr>
            <a:xfrm>
              <a:off x="767867" y="40005"/>
              <a:ext cx="518100" cy="16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25">
                  <a:solidFill>
                    <a:srgbClr val="5A5D61"/>
                  </a:solidFill>
                  <a:latin typeface="Arial"/>
                  <a:ea typeface="Arial"/>
                  <a:cs typeface="Arial"/>
                  <a:sym typeface="Arial"/>
                </a:rPr>
                <a:t>February</a:t>
              </a:r>
              <a:endParaRPr sz="825">
                <a:solidFill>
                  <a:srgbClr val="5A5D6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19"/>
            <p:cNvSpPr/>
            <p:nvPr/>
          </p:nvSpPr>
          <p:spPr>
            <a:xfrm>
              <a:off x="1381125" y="0"/>
              <a:ext cx="2190900" cy="152400"/>
            </a:xfrm>
            <a:prstGeom prst="roundRect">
              <a:avLst>
                <a:gd fmla="val 50000" name="adj"/>
              </a:avLst>
            </a:prstGeom>
            <a:solidFill>
              <a:srgbClr val="CBD5E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19"/>
            <p:cNvSpPr txBox="1"/>
            <p:nvPr/>
          </p:nvSpPr>
          <p:spPr>
            <a:xfrm>
              <a:off x="3629025" y="-12443"/>
              <a:ext cx="323700" cy="15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94">
                  <a:solidFill>
                    <a:srgbClr val="5A5D61"/>
                  </a:solidFill>
                </a:rPr>
                <a:t>- </a:t>
              </a:r>
              <a:r>
                <a:rPr lang="en" sz="694">
                  <a:solidFill>
                    <a:srgbClr val="5A5D61"/>
                  </a:solidFill>
                </a:rPr>
                <a:t>4 %</a:t>
              </a:r>
              <a:endParaRPr sz="694">
                <a:solidFill>
                  <a:srgbClr val="5A5D6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0" name="Google Shape;260;p19"/>
          <p:cNvGrpSpPr/>
          <p:nvPr/>
        </p:nvGrpSpPr>
        <p:grpSpPr>
          <a:xfrm>
            <a:off x="6402767" y="3826207"/>
            <a:ext cx="3230608" cy="221948"/>
            <a:chOff x="767867" y="-12443"/>
            <a:chExt cx="3230608" cy="221948"/>
          </a:xfrm>
        </p:grpSpPr>
        <p:sp>
          <p:nvSpPr>
            <p:cNvPr id="261" name="Google Shape;261;p19"/>
            <p:cNvSpPr txBox="1"/>
            <p:nvPr/>
          </p:nvSpPr>
          <p:spPr>
            <a:xfrm>
              <a:off x="767867" y="40005"/>
              <a:ext cx="518100" cy="16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25">
                  <a:solidFill>
                    <a:srgbClr val="5A5D61"/>
                  </a:solidFill>
                  <a:latin typeface="Arial"/>
                  <a:ea typeface="Arial"/>
                  <a:cs typeface="Arial"/>
                  <a:sym typeface="Arial"/>
                </a:rPr>
                <a:t>November</a:t>
              </a:r>
              <a:endParaRPr sz="825">
                <a:solidFill>
                  <a:srgbClr val="5A5D6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19"/>
            <p:cNvSpPr/>
            <p:nvPr/>
          </p:nvSpPr>
          <p:spPr>
            <a:xfrm>
              <a:off x="1381125" y="0"/>
              <a:ext cx="2171700" cy="152400"/>
            </a:xfrm>
            <a:prstGeom prst="roundRect">
              <a:avLst>
                <a:gd fmla="val 50000" name="adj"/>
              </a:avLst>
            </a:prstGeom>
            <a:solidFill>
              <a:srgbClr val="CBD5E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19"/>
            <p:cNvSpPr txBox="1"/>
            <p:nvPr/>
          </p:nvSpPr>
          <p:spPr>
            <a:xfrm>
              <a:off x="3609975" y="-12443"/>
              <a:ext cx="388500" cy="16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94">
                  <a:solidFill>
                    <a:srgbClr val="5A5D61"/>
                  </a:solidFill>
                </a:rPr>
                <a:t>- </a:t>
              </a:r>
              <a:r>
                <a:rPr lang="en" sz="694">
                  <a:solidFill>
                    <a:srgbClr val="5A5D61"/>
                  </a:solidFill>
                </a:rPr>
                <a:t>5 </a:t>
              </a:r>
              <a:r>
                <a:rPr lang="en" sz="694">
                  <a:solidFill>
                    <a:srgbClr val="5A5D61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sz="694">
                <a:solidFill>
                  <a:srgbClr val="5A5D6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4" name="Google Shape;264;p19"/>
          <p:cNvGrpSpPr/>
          <p:nvPr/>
        </p:nvGrpSpPr>
        <p:grpSpPr>
          <a:xfrm>
            <a:off x="6597020" y="4150057"/>
            <a:ext cx="2952505" cy="221948"/>
            <a:chOff x="962120" y="-12443"/>
            <a:chExt cx="2952505" cy="221948"/>
          </a:xfrm>
        </p:grpSpPr>
        <p:sp>
          <p:nvSpPr>
            <p:cNvPr id="265" name="Google Shape;265;p19"/>
            <p:cNvSpPr txBox="1"/>
            <p:nvPr/>
          </p:nvSpPr>
          <p:spPr>
            <a:xfrm>
              <a:off x="962120" y="40005"/>
              <a:ext cx="323700" cy="16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25">
                  <a:solidFill>
                    <a:srgbClr val="5A5D61"/>
                  </a:solidFill>
                  <a:latin typeface="Arial"/>
                  <a:ea typeface="Arial"/>
                  <a:cs typeface="Arial"/>
                  <a:sym typeface="Arial"/>
                </a:rPr>
                <a:t>April</a:t>
              </a:r>
              <a:endParaRPr sz="825">
                <a:solidFill>
                  <a:srgbClr val="5A5D6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19"/>
            <p:cNvSpPr/>
            <p:nvPr/>
          </p:nvSpPr>
          <p:spPr>
            <a:xfrm>
              <a:off x="1381125" y="0"/>
              <a:ext cx="2152800" cy="152400"/>
            </a:xfrm>
            <a:prstGeom prst="roundRect">
              <a:avLst>
                <a:gd fmla="val 50000" name="adj"/>
              </a:avLst>
            </a:prstGeom>
            <a:solidFill>
              <a:srgbClr val="CBD5E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19"/>
            <p:cNvSpPr txBox="1"/>
            <p:nvPr/>
          </p:nvSpPr>
          <p:spPr>
            <a:xfrm>
              <a:off x="3590925" y="-12443"/>
              <a:ext cx="323700" cy="1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94">
                  <a:solidFill>
                    <a:srgbClr val="5A5D61"/>
                  </a:solidFill>
                </a:rPr>
                <a:t>- </a:t>
              </a:r>
              <a:r>
                <a:rPr lang="en" sz="694">
                  <a:solidFill>
                    <a:srgbClr val="5A5D61"/>
                  </a:solidFill>
                </a:rPr>
                <a:t>6</a:t>
              </a:r>
              <a:r>
                <a:rPr lang="en" sz="694">
                  <a:solidFill>
                    <a:srgbClr val="5A5D61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sz="694">
                <a:solidFill>
                  <a:srgbClr val="5A5D6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8" name="Google Shape;268;p19"/>
          <p:cNvGrpSpPr/>
          <p:nvPr/>
        </p:nvGrpSpPr>
        <p:grpSpPr>
          <a:xfrm>
            <a:off x="6597020" y="4473907"/>
            <a:ext cx="3036205" cy="221948"/>
            <a:chOff x="962120" y="-12443"/>
            <a:chExt cx="3036205" cy="221948"/>
          </a:xfrm>
        </p:grpSpPr>
        <p:sp>
          <p:nvSpPr>
            <p:cNvPr id="269" name="Google Shape;269;p19"/>
            <p:cNvSpPr txBox="1"/>
            <p:nvPr/>
          </p:nvSpPr>
          <p:spPr>
            <a:xfrm>
              <a:off x="962120" y="40005"/>
              <a:ext cx="323700" cy="16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25">
                  <a:solidFill>
                    <a:srgbClr val="5A5D61"/>
                  </a:solidFill>
                  <a:latin typeface="Arial"/>
                  <a:ea typeface="Arial"/>
                  <a:cs typeface="Arial"/>
                  <a:sym typeface="Arial"/>
                </a:rPr>
                <a:t>March</a:t>
              </a:r>
              <a:endParaRPr sz="825">
                <a:solidFill>
                  <a:srgbClr val="5A5D6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19"/>
            <p:cNvSpPr/>
            <p:nvPr/>
          </p:nvSpPr>
          <p:spPr>
            <a:xfrm>
              <a:off x="1381125" y="0"/>
              <a:ext cx="1924200" cy="152400"/>
            </a:xfrm>
            <a:prstGeom prst="roundRect">
              <a:avLst>
                <a:gd fmla="val 50000" name="adj"/>
              </a:avLst>
            </a:prstGeom>
            <a:solidFill>
              <a:srgbClr val="CBD5E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19"/>
            <p:cNvSpPr txBox="1"/>
            <p:nvPr/>
          </p:nvSpPr>
          <p:spPr>
            <a:xfrm>
              <a:off x="3362325" y="-12443"/>
              <a:ext cx="636000" cy="15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94">
                  <a:solidFill>
                    <a:srgbClr val="5A5D61"/>
                  </a:solidFill>
                </a:rPr>
                <a:t>- </a:t>
              </a:r>
              <a:r>
                <a:rPr lang="en" sz="694">
                  <a:solidFill>
                    <a:srgbClr val="5A5D61"/>
                  </a:solidFill>
                </a:rPr>
                <a:t>16</a:t>
              </a:r>
              <a:r>
                <a:rPr lang="en" sz="694">
                  <a:solidFill>
                    <a:srgbClr val="5A5D61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sz="694">
                <a:solidFill>
                  <a:srgbClr val="5A5D6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2" name="Google Shape;272;p19"/>
          <p:cNvGrpSpPr/>
          <p:nvPr/>
        </p:nvGrpSpPr>
        <p:grpSpPr>
          <a:xfrm>
            <a:off x="6726522" y="4797757"/>
            <a:ext cx="2934828" cy="221948"/>
            <a:chOff x="1091622" y="-12443"/>
            <a:chExt cx="2934828" cy="221948"/>
          </a:xfrm>
        </p:grpSpPr>
        <p:sp>
          <p:nvSpPr>
            <p:cNvPr id="273" name="Google Shape;273;p19"/>
            <p:cNvSpPr txBox="1"/>
            <p:nvPr/>
          </p:nvSpPr>
          <p:spPr>
            <a:xfrm>
              <a:off x="1091622" y="40005"/>
              <a:ext cx="194400" cy="16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63">
                  <a:solidFill>
                    <a:srgbClr val="5A5D61"/>
                  </a:solidFill>
                  <a:latin typeface="Arial"/>
                  <a:ea typeface="Arial"/>
                  <a:cs typeface="Arial"/>
                  <a:sym typeface="Arial"/>
                </a:rPr>
                <a:t>May</a:t>
              </a:r>
              <a:endParaRPr sz="763">
                <a:solidFill>
                  <a:srgbClr val="5A5D6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19"/>
            <p:cNvSpPr/>
            <p:nvPr/>
          </p:nvSpPr>
          <p:spPr>
            <a:xfrm>
              <a:off x="1381125" y="0"/>
              <a:ext cx="1895400" cy="152400"/>
            </a:xfrm>
            <a:prstGeom prst="roundRect">
              <a:avLst>
                <a:gd fmla="val 50000" name="adj"/>
              </a:avLst>
            </a:prstGeom>
            <a:solidFill>
              <a:srgbClr val="CBD5E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19"/>
            <p:cNvSpPr txBox="1"/>
            <p:nvPr/>
          </p:nvSpPr>
          <p:spPr>
            <a:xfrm>
              <a:off x="3333750" y="-12443"/>
              <a:ext cx="692700" cy="15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94">
                  <a:solidFill>
                    <a:srgbClr val="5A5D61"/>
                  </a:solidFill>
                </a:rPr>
                <a:t>- </a:t>
              </a:r>
              <a:r>
                <a:rPr lang="en" sz="694">
                  <a:solidFill>
                    <a:srgbClr val="5A5D61"/>
                  </a:solidFill>
                </a:rPr>
                <a:t>17</a:t>
              </a:r>
              <a:r>
                <a:rPr lang="en" sz="694">
                  <a:solidFill>
                    <a:srgbClr val="5A5D61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sz="694">
                <a:solidFill>
                  <a:srgbClr val="5A5D6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6" name="Google Shape;276;p19"/>
          <p:cNvGrpSpPr/>
          <p:nvPr/>
        </p:nvGrpSpPr>
        <p:grpSpPr>
          <a:xfrm>
            <a:off x="6661771" y="5121607"/>
            <a:ext cx="2887679" cy="221948"/>
            <a:chOff x="1026871" y="-12443"/>
            <a:chExt cx="2887679" cy="221948"/>
          </a:xfrm>
        </p:grpSpPr>
        <p:sp>
          <p:nvSpPr>
            <p:cNvPr id="277" name="Google Shape;277;p19"/>
            <p:cNvSpPr txBox="1"/>
            <p:nvPr/>
          </p:nvSpPr>
          <p:spPr>
            <a:xfrm>
              <a:off x="1026871" y="40005"/>
              <a:ext cx="258900" cy="16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25">
                  <a:solidFill>
                    <a:srgbClr val="5A5D61"/>
                  </a:solidFill>
                  <a:latin typeface="Arial"/>
                  <a:ea typeface="Arial"/>
                  <a:cs typeface="Arial"/>
                  <a:sym typeface="Arial"/>
                </a:rPr>
                <a:t>June</a:t>
              </a:r>
              <a:endParaRPr sz="825">
                <a:solidFill>
                  <a:srgbClr val="5A5D6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19"/>
            <p:cNvSpPr/>
            <p:nvPr/>
          </p:nvSpPr>
          <p:spPr>
            <a:xfrm>
              <a:off x="1381125" y="0"/>
              <a:ext cx="1552500" cy="152400"/>
            </a:xfrm>
            <a:prstGeom prst="roundRect">
              <a:avLst>
                <a:gd fmla="val 50000" name="adj"/>
              </a:avLst>
            </a:prstGeom>
            <a:solidFill>
              <a:srgbClr val="CBD5E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19"/>
            <p:cNvSpPr txBox="1"/>
            <p:nvPr/>
          </p:nvSpPr>
          <p:spPr>
            <a:xfrm>
              <a:off x="2990850" y="-12443"/>
              <a:ext cx="923700" cy="15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94">
                  <a:solidFill>
                    <a:srgbClr val="5A5D61"/>
                  </a:solidFill>
                </a:rPr>
                <a:t>- </a:t>
              </a:r>
              <a:r>
                <a:rPr lang="en" sz="694">
                  <a:solidFill>
                    <a:srgbClr val="5A5D61"/>
                  </a:solidFill>
                </a:rPr>
                <a:t>32%</a:t>
              </a:r>
              <a:endParaRPr sz="694">
                <a:solidFill>
                  <a:srgbClr val="5A5D6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0" name="Google Shape;280;p19"/>
          <p:cNvGrpSpPr/>
          <p:nvPr/>
        </p:nvGrpSpPr>
        <p:grpSpPr>
          <a:xfrm>
            <a:off x="6963047" y="5503620"/>
            <a:ext cx="3587822" cy="138600"/>
            <a:chOff x="-52978" y="-68580"/>
            <a:chExt cx="3587822" cy="138600"/>
          </a:xfrm>
        </p:grpSpPr>
        <p:sp>
          <p:nvSpPr>
            <p:cNvPr id="281" name="Google Shape;281;p19"/>
            <p:cNvSpPr txBox="1"/>
            <p:nvPr/>
          </p:nvSpPr>
          <p:spPr>
            <a:xfrm>
              <a:off x="-52978" y="-68580"/>
              <a:ext cx="105900" cy="1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574">
                  <a:solidFill>
                    <a:srgbClr val="94A3B8"/>
                  </a:solidFill>
                  <a:latin typeface="Arial"/>
                  <a:ea typeface="Arial"/>
                  <a:cs typeface="Arial"/>
                  <a:sym typeface="Arial"/>
                </a:rPr>
                <a:t>0%</a:t>
              </a:r>
              <a:endParaRPr sz="574">
                <a:solidFill>
                  <a:srgbClr val="94A3B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19"/>
            <p:cNvSpPr txBox="1"/>
            <p:nvPr/>
          </p:nvSpPr>
          <p:spPr>
            <a:xfrm>
              <a:off x="1063533" y="-68580"/>
              <a:ext cx="159000" cy="1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24">
                  <a:solidFill>
                    <a:srgbClr val="94A3B8"/>
                  </a:solidFill>
                  <a:latin typeface="Arial"/>
                  <a:ea typeface="Arial"/>
                  <a:cs typeface="Arial"/>
                  <a:sym typeface="Arial"/>
                </a:rPr>
                <a:t>50%</a:t>
              </a:r>
              <a:endParaRPr sz="624">
                <a:solidFill>
                  <a:srgbClr val="94A3B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19"/>
            <p:cNvSpPr txBox="1"/>
            <p:nvPr/>
          </p:nvSpPr>
          <p:spPr>
            <a:xfrm>
              <a:off x="2180044" y="-68580"/>
              <a:ext cx="211800" cy="1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24">
                  <a:solidFill>
                    <a:srgbClr val="94A3B8"/>
                  </a:solidFill>
                  <a:latin typeface="Arial"/>
                  <a:ea typeface="Arial"/>
                  <a:cs typeface="Arial"/>
                  <a:sym typeface="Arial"/>
                </a:rPr>
                <a:t>100%</a:t>
              </a:r>
              <a:endParaRPr sz="624">
                <a:solidFill>
                  <a:srgbClr val="94A3B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19"/>
            <p:cNvSpPr txBox="1"/>
            <p:nvPr/>
          </p:nvSpPr>
          <p:spPr>
            <a:xfrm>
              <a:off x="3323044" y="-68580"/>
              <a:ext cx="211800" cy="1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24">
                  <a:solidFill>
                    <a:srgbClr val="94A3B8"/>
                  </a:solidFill>
                  <a:latin typeface="Arial"/>
                  <a:ea typeface="Arial"/>
                  <a:cs typeface="Arial"/>
                  <a:sym typeface="Arial"/>
                </a:rPr>
                <a:t>150%</a:t>
              </a:r>
              <a:endParaRPr sz="624">
                <a:solidFill>
                  <a:srgbClr val="94A3B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5" name="Google Shape;285;p19"/>
          <p:cNvSpPr txBox="1"/>
          <p:nvPr/>
        </p:nvSpPr>
        <p:spPr>
          <a:xfrm>
            <a:off x="571500" y="762000"/>
            <a:ext cx="4191000" cy="952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60">
                <a:solidFill>
                  <a:srgbClr val="060723"/>
                </a:solidFill>
                <a:latin typeface="Arial"/>
                <a:ea typeface="Arial"/>
                <a:cs typeface="Arial"/>
                <a:sym typeface="Arial"/>
              </a:rPr>
              <a:t>Seasonality and</a:t>
            </a:r>
            <a:endParaRPr b="1" sz="2960">
              <a:solidFill>
                <a:srgbClr val="06072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2960">
                <a:solidFill>
                  <a:srgbClr val="060723"/>
                </a:solidFill>
                <a:latin typeface="Arial"/>
                <a:ea typeface="Arial"/>
                <a:cs typeface="Arial"/>
                <a:sym typeface="Arial"/>
              </a:rPr>
              <a:t>Peak Intent</a:t>
            </a:r>
            <a:endParaRPr b="1" sz="2960">
              <a:solidFill>
                <a:srgbClr val="06072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6" name="Google Shape;286;p19"/>
          <p:cNvGrpSpPr/>
          <p:nvPr/>
        </p:nvGrpSpPr>
        <p:grpSpPr>
          <a:xfrm>
            <a:off x="571500" y="2000250"/>
            <a:ext cx="4381500" cy="1047900"/>
            <a:chOff x="0" y="0"/>
            <a:chExt cx="4381500" cy="1047900"/>
          </a:xfrm>
        </p:grpSpPr>
        <p:sp>
          <p:nvSpPr>
            <p:cNvPr id="287" name="Google Shape;287;p19"/>
            <p:cNvSpPr/>
            <p:nvPr/>
          </p:nvSpPr>
          <p:spPr>
            <a:xfrm>
              <a:off x="0" y="0"/>
              <a:ext cx="228600" cy="228600"/>
            </a:xfrm>
            <a:prstGeom prst="ellipse">
              <a:avLst/>
            </a:prstGeom>
            <a:solidFill>
              <a:srgbClr val="AEA6F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19"/>
            <p:cNvSpPr/>
            <p:nvPr/>
          </p:nvSpPr>
          <p:spPr>
            <a:xfrm>
              <a:off x="66675" y="76200"/>
              <a:ext cx="95400" cy="66600"/>
            </a:xfrm>
            <a:custGeom>
              <a:rect b="b" l="l" r="r" t="t"/>
              <a:pathLst>
                <a:path extrusionOk="0" h="120000" w="120000">
                  <a:moveTo>
                    <a:pt x="0" y="68571"/>
                  </a:moveTo>
                  <a:lnTo>
                    <a:pt x="36000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38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19"/>
            <p:cNvSpPr txBox="1"/>
            <p:nvPr/>
          </p:nvSpPr>
          <p:spPr>
            <a:xfrm>
              <a:off x="381000" y="0"/>
              <a:ext cx="4000500" cy="104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060723"/>
                  </a:solidFill>
                  <a:latin typeface="Arial"/>
                  <a:ea typeface="Arial"/>
                  <a:cs typeface="Arial"/>
                  <a:sym typeface="Arial"/>
                </a:rPr>
                <a:t>Back to School Peak</a:t>
              </a:r>
              <a:endParaRPr b="1" sz="1400">
                <a:solidFill>
                  <a:srgbClr val="060723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0" lang="en" sz="1150">
                  <a:solidFill>
                    <a:srgbClr val="5A5D61"/>
                  </a:solidFill>
                  <a:latin typeface="Arial"/>
                  <a:ea typeface="Arial"/>
                  <a:cs typeface="Arial"/>
                  <a:sym typeface="Arial"/>
                </a:rPr>
                <a:t>August–September is the strongest stretch, with collectibles search up 27% and 22% vs. average.</a:t>
              </a:r>
              <a:endParaRPr b="0" sz="1150">
                <a:solidFill>
                  <a:srgbClr val="5A5D6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0" name="Google Shape;290;p19"/>
          <p:cNvGrpSpPr/>
          <p:nvPr/>
        </p:nvGrpSpPr>
        <p:grpSpPr>
          <a:xfrm>
            <a:off x="571500" y="2952750"/>
            <a:ext cx="4381500" cy="1047900"/>
            <a:chOff x="0" y="0"/>
            <a:chExt cx="4381500" cy="1047900"/>
          </a:xfrm>
        </p:grpSpPr>
        <p:sp>
          <p:nvSpPr>
            <p:cNvPr id="291" name="Google Shape;291;p19"/>
            <p:cNvSpPr/>
            <p:nvPr/>
          </p:nvSpPr>
          <p:spPr>
            <a:xfrm>
              <a:off x="0" y="0"/>
              <a:ext cx="228600" cy="228600"/>
            </a:xfrm>
            <a:prstGeom prst="ellipse">
              <a:avLst/>
            </a:prstGeom>
            <a:solidFill>
              <a:srgbClr val="AEA6F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19"/>
            <p:cNvSpPr/>
            <p:nvPr/>
          </p:nvSpPr>
          <p:spPr>
            <a:xfrm>
              <a:off x="66675" y="76200"/>
              <a:ext cx="95400" cy="66600"/>
            </a:xfrm>
            <a:custGeom>
              <a:rect b="b" l="l" r="r" t="t"/>
              <a:pathLst>
                <a:path extrusionOk="0" h="120000" w="120000">
                  <a:moveTo>
                    <a:pt x="0" y="68571"/>
                  </a:moveTo>
                  <a:lnTo>
                    <a:pt x="36000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38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19"/>
            <p:cNvSpPr txBox="1"/>
            <p:nvPr/>
          </p:nvSpPr>
          <p:spPr>
            <a:xfrm>
              <a:off x="381000" y="0"/>
              <a:ext cx="4000500" cy="104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060723"/>
                  </a:solidFill>
                  <a:latin typeface="Arial"/>
                  <a:ea typeface="Arial"/>
                  <a:cs typeface="Arial"/>
                  <a:sym typeface="Arial"/>
                </a:rPr>
                <a:t>Holiday Surge</a:t>
              </a:r>
              <a:endParaRPr b="1" sz="1400">
                <a:solidFill>
                  <a:srgbClr val="060723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0" lang="en" sz="1150">
                  <a:solidFill>
                    <a:srgbClr val="5A5D61"/>
                  </a:solidFill>
                  <a:latin typeface="Arial"/>
                  <a:ea typeface="Arial"/>
                  <a:cs typeface="Arial"/>
                  <a:sym typeface="Arial"/>
                </a:rPr>
                <a:t>December creates a second, distinct peak with search activity up 25% </a:t>
              </a:r>
              <a:r>
                <a:rPr lang="en" sz="1150">
                  <a:solidFill>
                    <a:srgbClr val="5A5D61"/>
                  </a:solidFill>
                </a:rPr>
                <a:t> </a:t>
              </a:r>
              <a:endParaRPr b="0" sz="1150">
                <a:solidFill>
                  <a:srgbClr val="5A5D6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4" name="Google Shape;294;p19"/>
          <p:cNvGrpSpPr/>
          <p:nvPr/>
        </p:nvGrpSpPr>
        <p:grpSpPr>
          <a:xfrm>
            <a:off x="571500" y="4000650"/>
            <a:ext cx="4381500" cy="1238400"/>
            <a:chOff x="0" y="0"/>
            <a:chExt cx="4381500" cy="1238400"/>
          </a:xfrm>
        </p:grpSpPr>
        <p:sp>
          <p:nvSpPr>
            <p:cNvPr id="295" name="Google Shape;295;p19"/>
            <p:cNvSpPr/>
            <p:nvPr/>
          </p:nvSpPr>
          <p:spPr>
            <a:xfrm>
              <a:off x="0" y="0"/>
              <a:ext cx="228600" cy="228600"/>
            </a:xfrm>
            <a:prstGeom prst="ellipse">
              <a:avLst/>
            </a:prstGeom>
            <a:solidFill>
              <a:srgbClr val="AEA6F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19"/>
            <p:cNvSpPr/>
            <p:nvPr/>
          </p:nvSpPr>
          <p:spPr>
            <a:xfrm>
              <a:off x="66675" y="76200"/>
              <a:ext cx="95400" cy="66600"/>
            </a:xfrm>
            <a:custGeom>
              <a:rect b="b" l="l" r="r" t="t"/>
              <a:pathLst>
                <a:path extrusionOk="0" h="120000" w="120000">
                  <a:moveTo>
                    <a:pt x="0" y="68571"/>
                  </a:moveTo>
                  <a:lnTo>
                    <a:pt x="36000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238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19"/>
            <p:cNvSpPr txBox="1"/>
            <p:nvPr/>
          </p:nvSpPr>
          <p:spPr>
            <a:xfrm>
              <a:off x="381000" y="0"/>
              <a:ext cx="4000500" cy="123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060723"/>
                  </a:solidFill>
                  <a:latin typeface="Arial"/>
                  <a:ea typeface="Arial"/>
                  <a:cs typeface="Arial"/>
                  <a:sym typeface="Arial"/>
                </a:rPr>
                <a:t>Summer Lows &amp; Flat Events</a:t>
              </a:r>
              <a:endParaRPr b="1" sz="1400">
                <a:solidFill>
                  <a:srgbClr val="060723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0" lang="en" sz="1150">
                  <a:solidFill>
                    <a:srgbClr val="5A5D61"/>
                  </a:solidFill>
                  <a:latin typeface="Arial"/>
                  <a:ea typeface="Arial"/>
                  <a:cs typeface="Arial"/>
                  <a:sym typeface="Arial"/>
                </a:rPr>
                <a:t>June is the annual low (-32%). Traditional retail events like Black Friday, Cyber Monday, and Valentine's Day show no lift.</a:t>
              </a:r>
              <a:endParaRPr b="0" sz="1150">
                <a:solidFill>
                  <a:srgbClr val="5A5D6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98" name="Google Shape;298;p19"/>
          <p:cNvPicPr preferRelativeResize="0"/>
          <p:nvPr/>
        </p:nvPicPr>
        <p:blipFill rotWithShape="1">
          <a:blip r:embed="rId4">
            <a:alphaModFix/>
          </a:blip>
          <a:srcRect b="456" l="0" r="0" t="456"/>
          <a:stretch/>
        </p:blipFill>
        <p:spPr>
          <a:xfrm>
            <a:off x="114300" y="6524625"/>
            <a:ext cx="2307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19"/>
          <p:cNvPicPr preferRelativeResize="0"/>
          <p:nvPr/>
        </p:nvPicPr>
        <p:blipFill rotWithShape="1">
          <a:blip r:embed="rId4">
            <a:alphaModFix/>
          </a:blip>
          <a:srcRect b="456" l="0" r="0" t="456"/>
          <a:stretch/>
        </p:blipFill>
        <p:spPr>
          <a:xfrm>
            <a:off x="11445150" y="5748084"/>
            <a:ext cx="230700" cy="19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Google Shape;305;p20" title="verve-logo-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0300" y="2434375"/>
            <a:ext cx="9677399" cy="230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